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56" r:id="rId2"/>
    <p:sldId id="277" r:id="rId3"/>
    <p:sldId id="279" r:id="rId4"/>
    <p:sldId id="278" r:id="rId5"/>
    <p:sldId id="283" r:id="rId6"/>
    <p:sldId id="309" r:id="rId7"/>
    <p:sldId id="282" r:id="rId8"/>
    <p:sldId id="286" r:id="rId9"/>
    <p:sldId id="288" r:id="rId10"/>
    <p:sldId id="290" r:id="rId11"/>
    <p:sldId id="289" r:id="rId12"/>
    <p:sldId id="285" r:id="rId13"/>
    <p:sldId id="291" r:id="rId14"/>
    <p:sldId id="292" r:id="rId15"/>
    <p:sldId id="294" r:id="rId16"/>
    <p:sldId id="293" r:id="rId17"/>
    <p:sldId id="295" r:id="rId18"/>
    <p:sldId id="296" r:id="rId19"/>
    <p:sldId id="299" r:id="rId20"/>
    <p:sldId id="300" r:id="rId21"/>
    <p:sldId id="310" r:id="rId22"/>
    <p:sldId id="312" r:id="rId23"/>
    <p:sldId id="311" r:id="rId24"/>
    <p:sldId id="301" r:id="rId25"/>
    <p:sldId id="302" r:id="rId26"/>
    <p:sldId id="297" r:id="rId27"/>
    <p:sldId id="303" r:id="rId28"/>
    <p:sldId id="304" r:id="rId29"/>
    <p:sldId id="305" r:id="rId30"/>
    <p:sldId id="306" r:id="rId31"/>
    <p:sldId id="308" r:id="rId32"/>
    <p:sldId id="307" r:id="rId33"/>
    <p:sldId id="281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EDF9FD"/>
    <a:srgbClr val="35C9C2"/>
    <a:srgbClr val="996600"/>
    <a:srgbClr val="2B16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>
      <p:cViewPr varScale="1">
        <p:scale>
          <a:sx n="71" d="100"/>
          <a:sy n="71" d="100"/>
        </p:scale>
        <p:origin x="129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19BEC2-9E3C-4711-8C5A-7C6E9CBA1F65}" type="datetimeFigureOut">
              <a:rPr lang="en-US" smtClean="0"/>
              <a:t>02/22/2017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F88F4-D818-4304-9ECA-AD8F57BDD5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9893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8828F-8E2A-4BC1-9C8F-028E5996C3E1}" type="datetimeFigureOut">
              <a:rPr lang="en-US" smtClean="0"/>
              <a:t>02/22/2017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D41301-6463-4C4E-90D8-ABC42BC65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552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1301-6463-4C4E-90D8-ABC42BC659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37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1301-6463-4C4E-90D8-ABC42BC659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292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1301-6463-4C4E-90D8-ABC42BC6590A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456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Freeform 18"/>
          <p:cNvSpPr>
            <a:spLocks/>
          </p:cNvSpPr>
          <p:nvPr/>
        </p:nvSpPr>
        <p:spPr bwMode="gray">
          <a:xfrm>
            <a:off x="25400" y="3784600"/>
            <a:ext cx="9118600" cy="2928938"/>
          </a:xfrm>
          <a:custGeom>
            <a:avLst/>
            <a:gdLst>
              <a:gd name="T0" fmla="*/ 0 w 5776"/>
              <a:gd name="T1" fmla="*/ 1845 h 1845"/>
              <a:gd name="T2" fmla="*/ 0 w 5776"/>
              <a:gd name="T3" fmla="*/ 1336 h 1845"/>
              <a:gd name="T4" fmla="*/ 3664 w 5776"/>
              <a:gd name="T5" fmla="*/ 1456 h 1845"/>
              <a:gd name="T6" fmla="*/ 5776 w 5776"/>
              <a:gd name="T7" fmla="*/ 0 h 1845"/>
              <a:gd name="T8" fmla="*/ 5752 w 5776"/>
              <a:gd name="T9" fmla="*/ 1845 h 1845"/>
              <a:gd name="T10" fmla="*/ 0 w 5776"/>
              <a:gd name="T11" fmla="*/ 1845 h 1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76" h="1845">
                <a:moveTo>
                  <a:pt x="0" y="1845"/>
                </a:moveTo>
                <a:lnTo>
                  <a:pt x="0" y="1336"/>
                </a:lnTo>
                <a:cubicBezTo>
                  <a:pt x="1039" y="1531"/>
                  <a:pt x="2448" y="1744"/>
                  <a:pt x="3664" y="1456"/>
                </a:cubicBezTo>
                <a:cubicBezTo>
                  <a:pt x="4880" y="1168"/>
                  <a:pt x="5624" y="520"/>
                  <a:pt x="5776" y="0"/>
                </a:cubicBezTo>
                <a:lnTo>
                  <a:pt x="5752" y="1845"/>
                </a:lnTo>
                <a:lnTo>
                  <a:pt x="0" y="18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4" name="Freeform 22"/>
          <p:cNvSpPr>
            <a:spLocks/>
          </p:cNvSpPr>
          <p:nvPr/>
        </p:nvSpPr>
        <p:spPr bwMode="gray">
          <a:xfrm>
            <a:off x="0" y="4076700"/>
            <a:ext cx="5435600" cy="2349500"/>
          </a:xfrm>
          <a:custGeom>
            <a:avLst/>
            <a:gdLst>
              <a:gd name="T0" fmla="*/ 3048 w 3048"/>
              <a:gd name="T1" fmla="*/ 1335 h 1424"/>
              <a:gd name="T2" fmla="*/ 1440 w 3048"/>
              <a:gd name="T3" fmla="*/ 1099 h 1424"/>
              <a:gd name="T4" fmla="*/ 0 w 3048"/>
              <a:gd name="T5" fmla="*/ 0 h 1424"/>
              <a:gd name="T6" fmla="*/ 0 w 3048"/>
              <a:gd name="T7" fmla="*/ 1424 h 1424"/>
              <a:gd name="T8" fmla="*/ 3048 w 3048"/>
              <a:gd name="T9" fmla="*/ 1335 h 1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48" h="1424">
                <a:moveTo>
                  <a:pt x="3048" y="1335"/>
                </a:moveTo>
                <a:cubicBezTo>
                  <a:pt x="3048" y="1335"/>
                  <a:pt x="2352" y="1424"/>
                  <a:pt x="1440" y="1099"/>
                </a:cubicBezTo>
                <a:cubicBezTo>
                  <a:pt x="528" y="773"/>
                  <a:pt x="8" y="41"/>
                  <a:pt x="0" y="0"/>
                </a:cubicBezTo>
                <a:lnTo>
                  <a:pt x="0" y="1424"/>
                </a:lnTo>
                <a:lnTo>
                  <a:pt x="3048" y="13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1" name="Freeform 19"/>
          <p:cNvSpPr>
            <a:spLocks/>
          </p:cNvSpPr>
          <p:nvPr/>
        </p:nvSpPr>
        <p:spPr bwMode="gray">
          <a:xfrm>
            <a:off x="0" y="5105400"/>
            <a:ext cx="9169400" cy="1766888"/>
          </a:xfrm>
          <a:custGeom>
            <a:avLst/>
            <a:gdLst>
              <a:gd name="T0" fmla="*/ 0 w 5776"/>
              <a:gd name="T1" fmla="*/ 1560 h 1560"/>
              <a:gd name="T2" fmla="*/ 0 w 5776"/>
              <a:gd name="T3" fmla="*/ 928 h 1560"/>
              <a:gd name="T4" fmla="*/ 4200 w 5776"/>
              <a:gd name="T5" fmla="*/ 984 h 1560"/>
              <a:gd name="T6" fmla="*/ 5768 w 5776"/>
              <a:gd name="T7" fmla="*/ 0 h 1560"/>
              <a:gd name="T8" fmla="*/ 5760 w 5776"/>
              <a:gd name="T9" fmla="*/ 1560 h 1560"/>
              <a:gd name="T10" fmla="*/ 0 w 5776"/>
              <a:gd name="T11" fmla="*/ 1560 h 1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76" h="1560">
                <a:moveTo>
                  <a:pt x="0" y="1560"/>
                </a:moveTo>
                <a:lnTo>
                  <a:pt x="0" y="928"/>
                </a:lnTo>
                <a:cubicBezTo>
                  <a:pt x="1040" y="1114"/>
                  <a:pt x="3064" y="1370"/>
                  <a:pt x="4200" y="984"/>
                </a:cubicBezTo>
                <a:cubicBezTo>
                  <a:pt x="5336" y="599"/>
                  <a:pt x="5776" y="24"/>
                  <a:pt x="5768" y="0"/>
                </a:cubicBezTo>
                <a:lnTo>
                  <a:pt x="5760" y="1560"/>
                </a:lnTo>
                <a:lnTo>
                  <a:pt x="0" y="1560"/>
                </a:lnTo>
                <a:close/>
              </a:path>
            </a:pathLst>
          </a:custGeom>
          <a:gradFill rotWithShape="1">
            <a:gsLst>
              <a:gs pos="0">
                <a:srgbClr val="00B0F0"/>
              </a:gs>
              <a:gs pos="100000">
                <a:srgbClr val="00B050"/>
              </a:gs>
              <a:gs pos="52000">
                <a:schemeClr val="accent5">
                  <a:lumMod val="50000"/>
                </a:schemeClr>
              </a:gs>
            </a:gsLst>
            <a:lin ang="0" scaled="1"/>
          </a:gradFill>
          <a:ln>
            <a:noFill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00200" y="4724400"/>
            <a:ext cx="6172200" cy="3810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400" b="0">
                <a:solidFill>
                  <a:srgbClr val="2B166E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  <a:prstGeom prst="rect">
            <a:avLst/>
          </a:prstGeom>
        </p:spPr>
        <p:txBody>
          <a:bodyPr/>
          <a:lstStyle>
            <a:lvl1pPr algn="ctr">
              <a:defRPr sz="1200" b="0">
                <a:latin typeface="Arial" panose="020B0604020202020204" pitchFamily="34" charset="0"/>
              </a:defRPr>
            </a:lvl1pPr>
          </a:lstStyle>
          <a:p>
            <a:r>
              <a:rPr lang="en-US" smtClean="0"/>
              <a:t>Company Logo</a:t>
            </a: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>
              <a:defRPr sz="1200"/>
            </a:lvl1pPr>
          </a:lstStyle>
          <a:p>
            <a:fld id="{C5BAC2B8-D350-4AFF-947E-A2D5391CBBB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1331913" y="1905000"/>
            <a:ext cx="6707187" cy="1074738"/>
          </a:xfrm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tx1"/>
                    </a:gs>
                    <a:gs pos="50000">
                      <a:schemeClr val="hlink"/>
                    </a:gs>
                    <a:gs pos="100000">
                      <a:schemeClr val="tx1"/>
                    </a:gs>
                  </a:gsLst>
                  <a:lin ang="0" scaled="1"/>
                </a:gradFill>
              </a14:hiddenFill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7772400" cy="3206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Chương 1: Các điều khiển cơ bản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9600" y="6510338"/>
            <a:ext cx="457200" cy="3476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DE7463-72C5-4BA8-A225-D879E7466B4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0712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99CD6-9361-4D3B-A275-BFA1CEC9A36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889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5C854-4260-48B3-AD5D-464603F4AFE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745966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C7278-C9A2-476F-8F7D-4969EBE954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329458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7468B-385C-4FDC-8038-07A2F61E3A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981990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8FE84-CAF5-441E-8094-09E639BB7A1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11644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62F0B-CE21-42CC-9277-C1E14C8EFB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889660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2C19F-69A3-486D-95A7-49B306E6CC4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46577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60C56-63E0-4DF5-ABB5-ABE22DD885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32928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0813"/>
            <a:ext cx="2057400" cy="5997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813"/>
            <a:ext cx="6019800" cy="5997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2741D-47E2-4D7D-BE4C-40CDD9F2DE7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5865"/>
      </p:ext>
    </p:extLst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0813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00113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4315746A-A7C3-4688-AD1A-2F647EC0D5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513886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5"/>
          <p:cNvSpPr>
            <a:spLocks/>
          </p:cNvSpPr>
          <p:nvPr/>
        </p:nvSpPr>
        <p:spPr bwMode="gray">
          <a:xfrm>
            <a:off x="0" y="5445125"/>
            <a:ext cx="9144000" cy="1414463"/>
          </a:xfrm>
          <a:custGeom>
            <a:avLst/>
            <a:gdLst>
              <a:gd name="T0" fmla="*/ 5760 w 5760"/>
              <a:gd name="T1" fmla="*/ 885 h 891"/>
              <a:gd name="T2" fmla="*/ 5760 w 5760"/>
              <a:gd name="T3" fmla="*/ 0 h 891"/>
              <a:gd name="T4" fmla="*/ 2832 w 5760"/>
              <a:gd name="T5" fmla="*/ 626 h 891"/>
              <a:gd name="T6" fmla="*/ 0 w 5760"/>
              <a:gd name="T7" fmla="*/ 36 h 891"/>
              <a:gd name="T8" fmla="*/ 0 w 5760"/>
              <a:gd name="T9" fmla="*/ 891 h 891"/>
              <a:gd name="T10" fmla="*/ 5760 w 5760"/>
              <a:gd name="T11" fmla="*/ 885 h 8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rgbClr val="B8E5F8"/>
              </a:gs>
              <a:gs pos="0">
                <a:srgbClr val="8BD5F3"/>
              </a:gs>
              <a:gs pos="0">
                <a:srgbClr val="63C7EF"/>
              </a:gs>
              <a:gs pos="0">
                <a:schemeClr val="accent1"/>
              </a:gs>
              <a:gs pos="47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>
            <a:noFill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41" name="Rectangle 17"/>
          <p:cNvSpPr>
            <a:spLocks noChangeArrowheads="1"/>
          </p:cNvSpPr>
          <p:nvPr userDrawn="1"/>
        </p:nvSpPr>
        <p:spPr bwMode="gray">
          <a:xfrm>
            <a:off x="0" y="6537325"/>
            <a:ext cx="9144000" cy="334963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25000">
                <a:schemeClr val="accent1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0" y="692150"/>
            <a:ext cx="9144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0113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8305800" y="6537325"/>
            <a:ext cx="4572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 b="1">
                <a:solidFill>
                  <a:srgbClr val="FFC000"/>
                </a:solidFill>
              </a:defRPr>
            </a:lvl1pPr>
          </a:lstStyle>
          <a:p>
            <a:fld id="{8C363497-E372-428A-95A5-3993D8FD55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150813"/>
            <a:ext cx="82296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pull/>
  </p:transition>
  <p:timing>
    <p:tnLst>
      <p:par>
        <p:cTn id="1" dur="indefinite" restart="never" nodeType="tmRoot"/>
      </p:par>
    </p:tnLst>
  </p:timing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2416175"/>
            <a:ext cx="8839200" cy="1012825"/>
          </a:xfrm>
        </p:spPr>
        <p:txBody>
          <a:bodyPr/>
          <a:lstStyle/>
          <a:p>
            <a:r>
              <a:rPr lang="en-US" sz="5400" smtClean="0">
                <a:solidFill>
                  <a:srgbClr val="0070C0"/>
                </a:solidFill>
              </a:rPr>
              <a:t>Chương </a:t>
            </a:r>
            <a:r>
              <a:rPr lang="en-US" sz="5400">
                <a:solidFill>
                  <a:srgbClr val="0070C0"/>
                </a:solidFill>
              </a:rPr>
              <a:t>I: </a:t>
            </a:r>
            <a:r>
              <a:rPr lang="en-US" sz="5400" smtClean="0">
                <a:solidFill>
                  <a:srgbClr val="0070C0"/>
                </a:solidFill>
              </a:rPr>
              <a:t/>
            </a:r>
            <a:br>
              <a:rPr lang="en-US" sz="5400" smtClean="0">
                <a:solidFill>
                  <a:srgbClr val="0070C0"/>
                </a:solidFill>
              </a:rPr>
            </a:br>
            <a:r>
              <a:rPr lang="en-US" sz="5400" smtClean="0">
                <a:solidFill>
                  <a:srgbClr val="0070C0"/>
                </a:solidFill>
              </a:rPr>
              <a:t>CÁC </a:t>
            </a:r>
            <a:r>
              <a:rPr lang="en-US" sz="5400">
                <a:solidFill>
                  <a:srgbClr val="0070C0"/>
                </a:solidFill>
              </a:rPr>
              <a:t>ĐIỀU KHIỂN </a:t>
            </a:r>
            <a:r>
              <a:rPr lang="en-US" sz="5400" smtClean="0">
                <a:solidFill>
                  <a:srgbClr val="0070C0"/>
                </a:solidFill>
              </a:rPr>
              <a:t/>
            </a:r>
            <a:br>
              <a:rPr lang="en-US" sz="5400" smtClean="0">
                <a:solidFill>
                  <a:srgbClr val="0070C0"/>
                </a:solidFill>
              </a:rPr>
            </a:br>
            <a:r>
              <a:rPr lang="en-US" sz="5400" smtClean="0">
                <a:solidFill>
                  <a:srgbClr val="0070C0"/>
                </a:solidFill>
              </a:rPr>
              <a:t>CƠ </a:t>
            </a:r>
            <a:r>
              <a:rPr lang="en-US" sz="5400">
                <a:solidFill>
                  <a:srgbClr val="0070C0"/>
                </a:solidFill>
              </a:rPr>
              <a:t>BẢN</a:t>
            </a:r>
            <a:endParaRPr lang="en-US" sz="5400" dirty="0">
              <a:solidFill>
                <a:srgbClr val="0070C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5BAC2B8-D350-4AFF-947E-A2D5391CBBB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smtClean="0">
                <a:solidFill>
                  <a:srgbClr val="0070C0"/>
                </a:solidFill>
              </a:rPr>
              <a:t>Chương I: CÁC </a:t>
            </a:r>
            <a:r>
              <a:rPr lang="en-US" sz="2400" smtClean="0"/>
              <a:t>ĐIỀU KHIỂN </a:t>
            </a:r>
            <a:r>
              <a:rPr lang="en-US" sz="2400" smtClean="0">
                <a:solidFill>
                  <a:srgbClr val="0070C0"/>
                </a:solidFill>
              </a:rPr>
              <a:t>CƠ BẢN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87088" name="AutoShape 48"/>
          <p:cNvSpPr>
            <a:spLocks noChangeArrowheads="1"/>
          </p:cNvSpPr>
          <p:nvPr/>
        </p:nvSpPr>
        <p:spPr bwMode="gray">
          <a:xfrm>
            <a:off x="1144228" y="1543579"/>
            <a:ext cx="7247425" cy="6604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89" name="AutoShape 49"/>
          <p:cNvSpPr>
            <a:spLocks noChangeArrowheads="1"/>
          </p:cNvSpPr>
          <p:nvPr/>
        </p:nvSpPr>
        <p:spPr bwMode="gray">
          <a:xfrm>
            <a:off x="609599" y="1371600"/>
            <a:ext cx="1204571" cy="990600"/>
          </a:xfrm>
          <a:prstGeom prst="diamond">
            <a:avLst/>
          </a:prstGeom>
          <a:solidFill>
            <a:schemeClr val="accent1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90" name="Text Box 50"/>
          <p:cNvSpPr txBox="1">
            <a:spLocks noChangeArrowheads="1"/>
          </p:cNvSpPr>
          <p:nvPr/>
        </p:nvSpPr>
        <p:spPr bwMode="gray">
          <a:xfrm>
            <a:off x="1788010" y="1623836"/>
            <a:ext cx="644158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smtClean="0">
                <a:solidFill>
                  <a:schemeClr val="bg1"/>
                </a:solidFill>
              </a:rPr>
              <a:t>Các điều khiển cơ bản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87091" name="Text Box 51"/>
          <p:cNvSpPr txBox="1">
            <a:spLocks noChangeArrowheads="1"/>
          </p:cNvSpPr>
          <p:nvPr/>
        </p:nvSpPr>
        <p:spPr bwMode="gray">
          <a:xfrm>
            <a:off x="902197" y="1676576"/>
            <a:ext cx="6218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I.1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7093" name="AutoShape 53"/>
          <p:cNvSpPr>
            <a:spLocks noChangeArrowheads="1"/>
          </p:cNvSpPr>
          <p:nvPr/>
        </p:nvSpPr>
        <p:spPr bwMode="gray">
          <a:xfrm>
            <a:off x="1144229" y="2686579"/>
            <a:ext cx="7247424" cy="66040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94" name="AutoShape 54"/>
          <p:cNvSpPr>
            <a:spLocks noChangeArrowheads="1"/>
          </p:cNvSpPr>
          <p:nvPr/>
        </p:nvSpPr>
        <p:spPr bwMode="gray">
          <a:xfrm>
            <a:off x="609599" y="2514600"/>
            <a:ext cx="1204571" cy="990600"/>
          </a:xfrm>
          <a:prstGeom prst="diamond">
            <a:avLst/>
          </a:prstGeom>
          <a:solidFill>
            <a:srgbClr val="00B050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95" name="Text Box 55"/>
          <p:cNvSpPr txBox="1">
            <a:spLocks noChangeArrowheads="1"/>
          </p:cNvSpPr>
          <p:nvPr/>
        </p:nvSpPr>
        <p:spPr bwMode="gray">
          <a:xfrm>
            <a:off x="1788010" y="2766836"/>
            <a:ext cx="644158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smtClean="0">
                <a:solidFill>
                  <a:schemeClr val="bg1"/>
                </a:solidFill>
              </a:rPr>
              <a:t>Điều Khiển, Thuộc tính, Phương thức, Sự kiện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87096" name="Text Box 56"/>
          <p:cNvSpPr txBox="1">
            <a:spLocks noChangeArrowheads="1"/>
          </p:cNvSpPr>
          <p:nvPr/>
        </p:nvSpPr>
        <p:spPr bwMode="gray">
          <a:xfrm>
            <a:off x="902197" y="2769129"/>
            <a:ext cx="6218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I.2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87098" name="AutoShape 58"/>
          <p:cNvSpPr>
            <a:spLocks noChangeArrowheads="1"/>
          </p:cNvSpPr>
          <p:nvPr/>
        </p:nvSpPr>
        <p:spPr bwMode="gray">
          <a:xfrm>
            <a:off x="1144229" y="3829579"/>
            <a:ext cx="7247424" cy="660400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099" name="AutoShape 59"/>
          <p:cNvSpPr>
            <a:spLocks noChangeArrowheads="1"/>
          </p:cNvSpPr>
          <p:nvPr/>
        </p:nvSpPr>
        <p:spPr bwMode="gray">
          <a:xfrm>
            <a:off x="609599" y="3657600"/>
            <a:ext cx="1204571" cy="990600"/>
          </a:xfrm>
          <a:prstGeom prst="diamond">
            <a:avLst/>
          </a:prstGeom>
          <a:solidFill>
            <a:srgbClr val="FFC000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87100" name="Text Box 60"/>
          <p:cNvSpPr txBox="1">
            <a:spLocks noChangeArrowheads="1"/>
          </p:cNvSpPr>
          <p:nvPr/>
        </p:nvSpPr>
        <p:spPr bwMode="gray">
          <a:xfrm>
            <a:off x="1788010" y="3909836"/>
            <a:ext cx="644158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smtClean="0">
                <a:solidFill>
                  <a:schemeClr val="bg1"/>
                </a:solidFill>
              </a:rPr>
              <a:t>Demo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87101" name="Text Box 61"/>
          <p:cNvSpPr txBox="1">
            <a:spLocks noChangeArrowheads="1"/>
          </p:cNvSpPr>
          <p:nvPr/>
        </p:nvSpPr>
        <p:spPr bwMode="gray">
          <a:xfrm>
            <a:off x="902197" y="3912129"/>
            <a:ext cx="6218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I.3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229600" y="6434138"/>
            <a:ext cx="457200" cy="347662"/>
          </a:xfrm>
        </p:spPr>
        <p:txBody>
          <a:bodyPr/>
          <a:lstStyle/>
          <a:p>
            <a:fld id="{7ADE7463-72C5-4BA8-A225-D879E7466B4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29" name="AutoShape 48"/>
          <p:cNvSpPr>
            <a:spLocks noChangeArrowheads="1"/>
          </p:cNvSpPr>
          <p:nvPr/>
        </p:nvSpPr>
        <p:spPr bwMode="gray">
          <a:xfrm>
            <a:off x="1144229" y="4972579"/>
            <a:ext cx="7247425" cy="660400"/>
          </a:xfrm>
          <a:prstGeom prst="roundRect">
            <a:avLst>
              <a:gd name="adj" fmla="val 16667"/>
            </a:avLst>
          </a:prstGeom>
          <a:solidFill>
            <a:schemeClr val="tx1">
              <a:lumMod val="60000"/>
              <a:lumOff val="40000"/>
            </a:schemeClr>
          </a:solidFill>
          <a:ln w="12700" algn="ctr">
            <a:solidFill>
              <a:schemeClr val="bg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AutoShape 49"/>
          <p:cNvSpPr>
            <a:spLocks noChangeArrowheads="1"/>
          </p:cNvSpPr>
          <p:nvPr/>
        </p:nvSpPr>
        <p:spPr bwMode="gray">
          <a:xfrm>
            <a:off x="609600" y="4800600"/>
            <a:ext cx="1204571" cy="990600"/>
          </a:xfrm>
          <a:prstGeom prst="diamond">
            <a:avLst/>
          </a:prstGeom>
          <a:solidFill>
            <a:schemeClr val="tx1">
              <a:lumMod val="60000"/>
              <a:lumOff val="40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Text Box 50"/>
          <p:cNvSpPr txBox="1">
            <a:spLocks noChangeArrowheads="1"/>
          </p:cNvSpPr>
          <p:nvPr/>
        </p:nvSpPr>
        <p:spPr bwMode="gray">
          <a:xfrm>
            <a:off x="1788011" y="5052836"/>
            <a:ext cx="644158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000" b="1" smtClean="0">
                <a:solidFill>
                  <a:schemeClr val="bg1"/>
                </a:solidFill>
              </a:rPr>
              <a:t>Bài tập thực hành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36" name="Text Box 51"/>
          <p:cNvSpPr txBox="1">
            <a:spLocks noChangeArrowheads="1"/>
          </p:cNvSpPr>
          <p:nvPr/>
        </p:nvSpPr>
        <p:spPr bwMode="gray">
          <a:xfrm>
            <a:off x="902197" y="5105576"/>
            <a:ext cx="6218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2457" dir="9843276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smtClean="0">
                <a:solidFill>
                  <a:schemeClr val="bg1"/>
                </a:solidFill>
              </a:rPr>
              <a:t>I.4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>
                <a:solidFill>
                  <a:srgbClr val="FF0000"/>
                </a:solidFill>
              </a:rPr>
              <a:t>I.1 Các điều khiển </a:t>
            </a:r>
            <a:r>
              <a:rPr lang="en-US" sz="2800" smtClean="0">
                <a:solidFill>
                  <a:srgbClr val="FF0000"/>
                </a:solidFill>
              </a:rPr>
              <a:t>(</a:t>
            </a:r>
            <a:r>
              <a:rPr lang="vi-VN" sz="2800">
                <a:solidFill>
                  <a:srgbClr val="FF0000"/>
                </a:solidFill>
              </a:rPr>
              <a:t>Control</a:t>
            </a:r>
            <a:r>
              <a:rPr lang="en-US" sz="2800" smtClean="0">
                <a:solidFill>
                  <a:srgbClr val="FF0000"/>
                </a:solidFill>
              </a:rPr>
              <a:t>) cơ </a:t>
            </a:r>
            <a:r>
              <a:rPr lang="en-US" sz="2800">
                <a:solidFill>
                  <a:srgbClr val="FF0000"/>
                </a:solidFill>
              </a:rPr>
              <a:t>bản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29188"/>
          </a:xfrm>
        </p:spPr>
        <p:txBody>
          <a:bodyPr/>
          <a:lstStyle/>
          <a:p>
            <a:pPr algn="just"/>
            <a:r>
              <a:rPr lang="en-US" smtClean="0"/>
              <a:t>Điều khiển (</a:t>
            </a:r>
            <a:r>
              <a:rPr lang="vi-VN" smtClean="0"/>
              <a:t>Control</a:t>
            </a:r>
            <a:r>
              <a:rPr lang="en-US" smtClean="0"/>
              <a:t>)</a:t>
            </a:r>
            <a:r>
              <a:rPr lang="vi-VN" smtClean="0"/>
              <a:t> </a:t>
            </a:r>
            <a:r>
              <a:rPr lang="vi-VN"/>
              <a:t>là một thành phần cơ bản trên </a:t>
            </a:r>
            <a:r>
              <a:rPr lang="vi-VN" smtClean="0"/>
              <a:t>form</a:t>
            </a:r>
            <a:r>
              <a:rPr lang="en-US" smtClean="0"/>
              <a:t>.</a:t>
            </a:r>
            <a:endParaRPr lang="vi-VN"/>
          </a:p>
          <a:p>
            <a:r>
              <a:rPr lang="en-US" smtClean="0"/>
              <a:t>Có </a:t>
            </a:r>
            <a:r>
              <a:rPr lang="en-US"/>
              <a:t>các thành </a:t>
            </a:r>
            <a:r>
              <a:rPr lang="en-US" smtClean="0"/>
              <a:t>phần.</a:t>
            </a:r>
            <a:endParaRPr lang="en-US"/>
          </a:p>
          <a:p>
            <a:pPr lvl="1"/>
            <a:r>
              <a:rPr lang="en-US" b="0" smtClean="0"/>
              <a:t>Thuộc </a:t>
            </a:r>
            <a:r>
              <a:rPr lang="en-US" b="0"/>
              <a:t>tính (property)</a:t>
            </a:r>
          </a:p>
          <a:p>
            <a:pPr lvl="1"/>
            <a:r>
              <a:rPr lang="vi-VN" b="0" smtClean="0"/>
              <a:t>Phương </a:t>
            </a:r>
            <a:r>
              <a:rPr lang="vi-VN" b="0"/>
              <a:t>thức (method)</a:t>
            </a:r>
          </a:p>
          <a:p>
            <a:pPr lvl="1"/>
            <a:r>
              <a:rPr lang="en-US" b="0" smtClean="0"/>
              <a:t>Sự </a:t>
            </a:r>
            <a:r>
              <a:rPr lang="en-US" b="0"/>
              <a:t>kiện (event)</a:t>
            </a:r>
          </a:p>
          <a:p>
            <a:r>
              <a:rPr lang="en-US" smtClean="0"/>
              <a:t>Tất </a:t>
            </a:r>
            <a:r>
              <a:rPr lang="en-US"/>
              <a:t>cả các control chứa trong namespace: </a:t>
            </a:r>
            <a:r>
              <a:rPr lang="en-US" smtClean="0"/>
              <a:t>System.Windows.Forms.</a:t>
            </a:r>
            <a:endParaRPr lang="en-US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604176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>
                <a:solidFill>
                  <a:srgbClr val="FF0000"/>
                </a:solidFill>
              </a:rPr>
              <a:t>I.1 Các điều khiển cơ bản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29188"/>
          </a:xfrm>
        </p:spPr>
        <p:txBody>
          <a:bodyPr/>
          <a:lstStyle/>
          <a:p>
            <a:pPr algn="just"/>
            <a:r>
              <a:rPr lang="vi-VN" sz="2200" smtClean="0"/>
              <a:t>System.Windows.Forms.Control </a:t>
            </a:r>
            <a:r>
              <a:rPr lang="vi-VN" sz="2200" b="0" smtClean="0"/>
              <a:t>-</a:t>
            </a:r>
            <a:r>
              <a:rPr lang="en-US" sz="2200" b="0" smtClean="0"/>
              <a:t> </a:t>
            </a:r>
            <a:r>
              <a:rPr lang="en-US" sz="2200" b="0"/>
              <a:t>C</a:t>
            </a:r>
            <a:r>
              <a:rPr lang="vi-VN" sz="2200" b="0" smtClean="0"/>
              <a:t>hứa </a:t>
            </a:r>
            <a:r>
              <a:rPr lang="vi-VN" sz="2200" b="0"/>
              <a:t>chức năng cơ bản của thao tác xử lý bàn phím và nhập từ chuột và xử lý tin nhắn window. </a:t>
            </a:r>
          </a:p>
          <a:p>
            <a:pPr algn="just"/>
            <a:r>
              <a:rPr lang="vi-VN" sz="2200" smtClean="0"/>
              <a:t>System.Windows.Forms.ButtonBase</a:t>
            </a:r>
            <a:r>
              <a:rPr lang="vi-VN" sz="2200" b="0" smtClean="0"/>
              <a:t> -</a:t>
            </a:r>
            <a:r>
              <a:rPr lang="en-US" sz="2200" b="0" smtClean="0"/>
              <a:t> </a:t>
            </a:r>
            <a:r>
              <a:rPr lang="vi-VN" sz="2200" b="0" smtClean="0"/>
              <a:t>Lớp </a:t>
            </a:r>
            <a:r>
              <a:rPr lang="vi-VN" sz="2200" b="0"/>
              <a:t>này hỗ trợ </a:t>
            </a:r>
            <a:r>
              <a:rPr lang="vi-VN" sz="2200" b="0" smtClean="0"/>
              <a:t>chức</a:t>
            </a:r>
            <a:r>
              <a:rPr lang="en-US" sz="2200" b="0" smtClean="0"/>
              <a:t> </a:t>
            </a:r>
            <a:r>
              <a:rPr lang="vi-VN" sz="2200" b="0" smtClean="0"/>
              <a:t>năng </a:t>
            </a:r>
            <a:r>
              <a:rPr lang="vi-VN" sz="2200" b="0"/>
              <a:t>cơ bản của một </a:t>
            </a:r>
            <a:r>
              <a:rPr lang="vi-VN" sz="2200" b="0" smtClean="0"/>
              <a:t>nút</a:t>
            </a:r>
            <a:r>
              <a:rPr lang="en-US" sz="2200" b="0" smtClean="0"/>
              <a:t> nhấn.</a:t>
            </a:r>
            <a:endParaRPr lang="vi-VN" sz="2200" b="0"/>
          </a:p>
          <a:p>
            <a:pPr algn="just"/>
            <a:r>
              <a:rPr lang="vi-VN" sz="2200" smtClean="0"/>
              <a:t>System.Windows.Forms.TextBoxBase</a:t>
            </a:r>
            <a:r>
              <a:rPr lang="vi-VN" sz="2200" b="0" smtClean="0"/>
              <a:t> -</a:t>
            </a:r>
            <a:r>
              <a:rPr lang="en-US" sz="2200" b="0" smtClean="0"/>
              <a:t> </a:t>
            </a:r>
            <a:r>
              <a:rPr lang="vi-VN" sz="2200" b="0" smtClean="0"/>
              <a:t>cung </a:t>
            </a:r>
            <a:r>
              <a:rPr lang="vi-VN" sz="2200" b="0"/>
              <a:t>cấp chức năng và thuộc tính thông thuờng cho các lớp thừa hưởng. Cả hai lớp TextBox và RichTextBox sử dụng chức năng cung cấp bởi TextBoxBase.</a:t>
            </a:r>
          </a:p>
          <a:p>
            <a:pPr algn="just"/>
            <a:r>
              <a:rPr lang="vi-VN" sz="2200" smtClean="0"/>
              <a:t>System.Windows.Forms.ScrollableControl</a:t>
            </a:r>
            <a:r>
              <a:rPr lang="vi-VN" sz="2200" b="0" smtClean="0"/>
              <a:t> -</a:t>
            </a:r>
            <a:r>
              <a:rPr lang="en-US" sz="2200" b="0" smtClean="0"/>
              <a:t> </a:t>
            </a:r>
            <a:r>
              <a:rPr lang="vi-VN" sz="2200" b="0" smtClean="0"/>
              <a:t>quản </a:t>
            </a:r>
            <a:r>
              <a:rPr lang="vi-VN" sz="2200" b="0"/>
              <a:t>lý sự phát sinh và hiển thị của các thanh cuộn đến người dùng để truy cập đến gốc của một hiển thị.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57200" y="762000"/>
            <a:ext cx="8229600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Các lớp cơ sở</a:t>
            </a:r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579123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>
                <a:solidFill>
                  <a:srgbClr val="FF0000"/>
                </a:solidFill>
              </a:rPr>
              <a:t>I.1 Các điều khiển cơ bản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29188"/>
          </a:xfrm>
        </p:spPr>
        <p:txBody>
          <a:bodyPr/>
          <a:lstStyle/>
          <a:p>
            <a:pPr algn="just"/>
            <a:r>
              <a:rPr lang="en-US" sz="2200" smtClean="0"/>
              <a:t>System.Windows.Forms.ContainerControl</a:t>
            </a:r>
            <a:r>
              <a:rPr lang="en-US" sz="2200" b="0" smtClean="0"/>
              <a:t> - Lớp </a:t>
            </a:r>
            <a:r>
              <a:rPr lang="en-US" sz="2200" b="0"/>
              <a:t>này quản lý chức năng yêu cầu cho một control để hành động</a:t>
            </a:r>
          </a:p>
          <a:p>
            <a:pPr algn="just"/>
            <a:r>
              <a:rPr lang="vi-VN" sz="2200" smtClean="0"/>
              <a:t>System.Windows.Forms.Panel </a:t>
            </a:r>
            <a:r>
              <a:rPr lang="vi-VN" sz="2200" b="0" smtClean="0"/>
              <a:t>-</a:t>
            </a:r>
            <a:r>
              <a:rPr lang="en-US" sz="2200" b="0" smtClean="0"/>
              <a:t> </a:t>
            </a:r>
            <a:r>
              <a:rPr lang="vi-VN" sz="2200" b="0" smtClean="0"/>
              <a:t>có </a:t>
            </a:r>
            <a:r>
              <a:rPr lang="vi-VN" sz="2200" b="0"/>
              <a:t>thể chứa các control thêm vào, nhưng khác với lớp ContainerControl, nó phân loại các control một cách đơn giản.</a:t>
            </a:r>
          </a:p>
          <a:p>
            <a:pPr algn="just"/>
            <a:r>
              <a:rPr lang="en-US" sz="2200" smtClean="0"/>
              <a:t>System.Windows.Forms.Form</a:t>
            </a:r>
            <a:r>
              <a:rPr lang="en-US" sz="2200" b="0" smtClean="0"/>
              <a:t> - Tạo </a:t>
            </a:r>
            <a:r>
              <a:rPr lang="en-US" sz="2200" b="0"/>
              <a:t>bất kỳ loại cửa sổ nào: standard, toolbox, borderless, modal dialog boxes và multi-document interfaces. </a:t>
            </a:r>
          </a:p>
          <a:p>
            <a:pPr algn="just"/>
            <a:r>
              <a:rPr lang="vi-VN" sz="2200" smtClean="0"/>
              <a:t>System.Windows.Forms.UserControl </a:t>
            </a:r>
            <a:r>
              <a:rPr lang="vi-VN" sz="2200" b="0" smtClean="0"/>
              <a:t>-</a:t>
            </a:r>
            <a:r>
              <a:rPr lang="en-US" sz="2200" b="0" smtClean="0"/>
              <a:t> </a:t>
            </a:r>
            <a:r>
              <a:rPr lang="vi-VN" sz="2200" b="0" smtClean="0"/>
              <a:t>tạo </a:t>
            </a:r>
            <a:r>
              <a:rPr lang="vi-VN" sz="2200" b="0"/>
              <a:t>một custom control đến việc được dùng trong một nơi phức tạp trong một ứng dụng hay tổ </a:t>
            </a:r>
            <a:r>
              <a:rPr lang="vi-VN" sz="2200" b="0" smtClean="0"/>
              <a:t>chức</a:t>
            </a:r>
            <a:r>
              <a:rPr lang="en-US" sz="2200" b="0" smtClean="0"/>
              <a:t>.</a:t>
            </a:r>
            <a:endParaRPr lang="vi-VN" sz="2200" b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Chương 1: Các điều khiển cơ bản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57200" y="762000"/>
            <a:ext cx="8229600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mtClean="0">
                <a:solidFill>
                  <a:srgbClr val="FF0000"/>
                </a:solidFill>
              </a:rPr>
              <a:t>Các lớp cơ sở</a:t>
            </a:r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562237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>
                <a:solidFill>
                  <a:srgbClr val="FF0000"/>
                </a:solidFill>
              </a:rPr>
              <a:t>I.1 Các điều khiển cơ bản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Các Controls chuẩn</a:t>
            </a:r>
          </a:p>
          <a:p>
            <a:pPr lvl="1"/>
            <a:r>
              <a:rPr lang="en-US" sz="2400" smtClean="0">
                <a:solidFill>
                  <a:srgbClr val="FF0000"/>
                </a:solidFill>
              </a:rPr>
              <a:t>Buttons</a:t>
            </a:r>
            <a:r>
              <a:rPr lang="en-US" sz="2400">
                <a:solidFill>
                  <a:srgbClr val="FF0000"/>
                </a:solidFill>
              </a:rPr>
              <a:t>:</a:t>
            </a:r>
            <a:r>
              <a:rPr lang="en-US" sz="2400"/>
              <a:t> Button, CheckBox, RadioButton</a:t>
            </a:r>
            <a:endParaRPr lang="en-US" sz="2400" b="0"/>
          </a:p>
          <a:p>
            <a:pPr lvl="1"/>
            <a:r>
              <a:rPr lang="en-US" sz="2400" b="0" smtClean="0">
                <a:solidFill>
                  <a:srgbClr val="FF0000"/>
                </a:solidFill>
              </a:rPr>
              <a:t>Time and Date</a:t>
            </a:r>
            <a:r>
              <a:rPr lang="en-US" sz="2400" b="0">
                <a:solidFill>
                  <a:srgbClr val="FF0000"/>
                </a:solidFill>
              </a:rPr>
              <a:t>: </a:t>
            </a:r>
            <a:r>
              <a:rPr lang="en-US" sz="2400" b="0"/>
              <a:t>DateTimePicker, MonthCalender</a:t>
            </a:r>
          </a:p>
          <a:p>
            <a:pPr lvl="1"/>
            <a:r>
              <a:rPr lang="en-US" sz="2400" smtClean="0">
                <a:solidFill>
                  <a:srgbClr val="FF0000"/>
                </a:solidFill>
              </a:rPr>
              <a:t>Labels </a:t>
            </a:r>
            <a:r>
              <a:rPr lang="en-US" sz="2400">
                <a:solidFill>
                  <a:srgbClr val="FF0000"/>
                </a:solidFill>
              </a:rPr>
              <a:t>and Pictures:</a:t>
            </a:r>
            <a:r>
              <a:rPr lang="en-US" sz="2400"/>
              <a:t> GroupBox, Lablel, LinkLabel, </a:t>
            </a:r>
            <a:r>
              <a:rPr lang="en-US" sz="2400" smtClean="0"/>
              <a:t>PictureBox.</a:t>
            </a:r>
            <a:endParaRPr lang="en-US" sz="2400" b="0"/>
          </a:p>
          <a:p>
            <a:pPr lvl="1"/>
            <a:r>
              <a:rPr lang="en-US" sz="2400" smtClean="0">
                <a:solidFill>
                  <a:srgbClr val="FF0000"/>
                </a:solidFill>
              </a:rPr>
              <a:t>Textediting</a:t>
            </a:r>
            <a:r>
              <a:rPr lang="en-US" sz="2400">
                <a:solidFill>
                  <a:srgbClr val="FF0000"/>
                </a:solidFill>
              </a:rPr>
              <a:t>:</a:t>
            </a:r>
            <a:r>
              <a:rPr lang="en-US" sz="2400"/>
              <a:t> TextBox, RichTextbox, NumericUpDown, DomainUpDown</a:t>
            </a:r>
            <a:endParaRPr lang="en-US" sz="2400" b="0"/>
          </a:p>
          <a:p>
            <a:pPr lvl="1"/>
            <a:r>
              <a:rPr lang="en-US" sz="2400" smtClean="0">
                <a:solidFill>
                  <a:srgbClr val="FF0000"/>
                </a:solidFill>
              </a:rPr>
              <a:t>Lists and Data</a:t>
            </a:r>
            <a:r>
              <a:rPr lang="en-US" sz="2400">
                <a:solidFill>
                  <a:srgbClr val="FF0000"/>
                </a:solidFill>
              </a:rPr>
              <a:t>: </a:t>
            </a:r>
            <a:r>
              <a:rPr lang="en-US" sz="2400"/>
              <a:t>ListBox, ComboBox, ListView, TreeView, PropertyGrid, DataGrid</a:t>
            </a:r>
            <a:endParaRPr lang="en-US" sz="2400" b="0"/>
          </a:p>
          <a:p>
            <a:pPr lvl="1"/>
            <a:r>
              <a:rPr lang="en-US" sz="2400" smtClean="0">
                <a:solidFill>
                  <a:srgbClr val="FF0000"/>
                </a:solidFill>
              </a:rPr>
              <a:t>Position and ProgressBar</a:t>
            </a:r>
            <a:r>
              <a:rPr lang="en-US" sz="2400">
                <a:solidFill>
                  <a:srgbClr val="FF0000"/>
                </a:solidFill>
              </a:rPr>
              <a:t>: </a:t>
            </a:r>
            <a:r>
              <a:rPr lang="en-US" sz="2400" smtClean="0"/>
              <a:t>HScrollBar, </a:t>
            </a:r>
            <a:r>
              <a:rPr lang="en-US" sz="2400"/>
              <a:t>VScrollBar, TrackBar, ProgressBar</a:t>
            </a:r>
            <a:endParaRPr lang="en-US" sz="2400" b="0"/>
          </a:p>
          <a:p>
            <a:pPr lvl="1"/>
            <a:r>
              <a:rPr lang="en-US" sz="2400" smtClean="0">
                <a:solidFill>
                  <a:srgbClr val="FF0000"/>
                </a:solidFill>
              </a:rPr>
              <a:t>Layout</a:t>
            </a:r>
            <a:r>
              <a:rPr lang="en-US" sz="2400">
                <a:solidFill>
                  <a:srgbClr val="FF0000"/>
                </a:solidFill>
              </a:rPr>
              <a:t>: </a:t>
            </a:r>
            <a:r>
              <a:rPr lang="en-US" sz="2400"/>
              <a:t>Tab Control, Splitter, StatusBar, ToolBar </a:t>
            </a:r>
            <a:endParaRPr lang="en-US" sz="2400" b="0"/>
          </a:p>
          <a:p>
            <a:pPr marL="0" indent="0">
              <a:buNone/>
            </a:pPr>
            <a:endParaRPr lang="en-US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656260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>
                <a:solidFill>
                  <a:srgbClr val="FF0000"/>
                </a:solidFill>
              </a:rPr>
              <a:t>I.1 Các điều khiển cơ bản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778451"/>
              </p:ext>
            </p:extLst>
          </p:nvPr>
        </p:nvGraphicFramePr>
        <p:xfrm>
          <a:off x="685801" y="1452727"/>
          <a:ext cx="7772400" cy="48718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90799"/>
                <a:gridCol w="5181601"/>
              </a:tblGrid>
              <a:tr h="3439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chemeClr val="bg1"/>
                          </a:solidFill>
                          <a:effectLst/>
                        </a:rPr>
                        <a:t>Thuộc tính </a:t>
                      </a:r>
                      <a:endParaRPr lang="en-US" sz="2000" b="1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2000" b="1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Name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Tên của control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Text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Text hiển thị trên form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Enabled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Xác định khi control trạng thái enable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Visible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Xác định hiển thị control 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TabIndex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Thứ tự tab của control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TextAlign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Canh lề text trên control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BackColor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Màu nền của control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28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BackgroundImage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Ảnh nền của control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ForeColor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Màu hiển thị text trên control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Focused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Xác định khi control nhận focus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3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Font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Font hiển thị text trên control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159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TabStop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Nếu true, user có thể sử dụng tab để select control</a:t>
                      </a:r>
                      <a:endParaRPr lang="en-US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/>
              <a:t>Thuộc tính cơ bản </a:t>
            </a:r>
            <a:r>
              <a:rPr lang="en-US" smtClean="0"/>
              <a:t>của controls</a:t>
            </a:r>
            <a:endParaRPr lang="en-US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040739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>
                <a:solidFill>
                  <a:srgbClr val="FF0000"/>
                </a:solidFill>
              </a:rPr>
              <a:t>I.1 Các điều khiển cơ bản</a:t>
            </a:r>
            <a:endParaRPr lang="en-US" sz="24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00113"/>
            <a:ext cx="8229600" cy="547687"/>
          </a:xfrm>
        </p:spPr>
        <p:txBody>
          <a:bodyPr/>
          <a:lstStyle/>
          <a:p>
            <a:r>
              <a:rPr lang="en-US" smtClean="0"/>
              <a:t>Thuộc tính </a:t>
            </a:r>
            <a:r>
              <a:rPr lang="en-US"/>
              <a:t>Anchor:</a:t>
            </a:r>
            <a:r>
              <a:rPr lang="en-US" smtClean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2286000"/>
            <a:ext cx="2997857" cy="2591438"/>
          </a:xfrm>
          <a:prstGeom prst="rect">
            <a:avLst/>
          </a:prstGeom>
        </p:spPr>
      </p:pic>
      <p:sp>
        <p:nvSpPr>
          <p:cNvPr id="8" name="Curved Right Arrow 7"/>
          <p:cNvSpPr/>
          <p:nvPr/>
        </p:nvSpPr>
        <p:spPr>
          <a:xfrm>
            <a:off x="190500" y="1752600"/>
            <a:ext cx="990600" cy="14478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Curved Right Arrow 19"/>
          <p:cNvSpPr/>
          <p:nvPr/>
        </p:nvSpPr>
        <p:spPr>
          <a:xfrm flipV="1">
            <a:off x="76200" y="3733800"/>
            <a:ext cx="990600" cy="167703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43000" y="1600200"/>
            <a:ext cx="3352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b="1" smtClean="0"/>
              <a:t>Button </a:t>
            </a:r>
            <a:r>
              <a:rPr lang="vi-VN" sz="2000" b="1"/>
              <a:t>được neo biên trái</a:t>
            </a:r>
            <a:endParaRPr lang="en-US" sz="2000" b="1"/>
          </a:p>
        </p:txBody>
      </p:sp>
      <p:sp>
        <p:nvSpPr>
          <p:cNvPr id="22" name="Rectangle 21"/>
          <p:cNvSpPr/>
          <p:nvPr/>
        </p:nvSpPr>
        <p:spPr>
          <a:xfrm>
            <a:off x="1083365" y="5086290"/>
            <a:ext cx="27647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b="1" smtClean="0"/>
              <a:t>Button </a:t>
            </a:r>
            <a:r>
              <a:rPr lang="en-US" sz="2000" b="1" smtClean="0"/>
              <a:t>tự do</a:t>
            </a:r>
            <a:endParaRPr lang="en-US" sz="2000" b="1"/>
          </a:p>
        </p:txBody>
      </p:sp>
      <p:sp>
        <p:nvSpPr>
          <p:cNvPr id="23" name="Right Arrow 22"/>
          <p:cNvSpPr/>
          <p:nvPr/>
        </p:nvSpPr>
        <p:spPr>
          <a:xfrm>
            <a:off x="3950357" y="3200400"/>
            <a:ext cx="316843" cy="1066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2269435"/>
            <a:ext cx="4724400" cy="2578735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114800" y="5025787"/>
            <a:ext cx="48767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smtClean="0"/>
              <a:t>Di </a:t>
            </a:r>
            <a:r>
              <a:rPr lang="vi-VN" b="1"/>
              <a:t>chuyển tương ứng theo kích thước mới </a:t>
            </a:r>
            <a:endParaRPr lang="en-US" b="1"/>
          </a:p>
        </p:txBody>
      </p:sp>
      <p:sp>
        <p:nvSpPr>
          <p:cNvPr id="26" name="Rectangle 25"/>
          <p:cNvSpPr/>
          <p:nvPr/>
        </p:nvSpPr>
        <p:spPr>
          <a:xfrm>
            <a:off x="4572000" y="1828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b="1" smtClean="0"/>
              <a:t>Vị </a:t>
            </a:r>
            <a:r>
              <a:rPr lang="vi-VN" b="1"/>
              <a:t>trí tương đối với biên trái không đổi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238753889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>
                <a:solidFill>
                  <a:srgbClr val="FF0000"/>
                </a:solidFill>
              </a:rPr>
              <a:t>I.1 Các điều khiển cơ bản</a:t>
            </a:r>
            <a:endParaRPr lang="en-US" sz="24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00113"/>
            <a:ext cx="8229600" cy="547687"/>
          </a:xfrm>
        </p:spPr>
        <p:txBody>
          <a:bodyPr/>
          <a:lstStyle/>
          <a:p>
            <a:r>
              <a:rPr lang="en-US" smtClean="0"/>
              <a:t>Thuộc tính </a:t>
            </a:r>
            <a:r>
              <a:rPr lang="en-US"/>
              <a:t>Anchor:</a:t>
            </a:r>
            <a:r>
              <a:rPr lang="en-US" smtClean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09" y="2753068"/>
            <a:ext cx="2997857" cy="25914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287" y="1379952"/>
            <a:ext cx="3251913" cy="5106657"/>
          </a:xfrm>
          <a:prstGeom prst="rect">
            <a:avLst/>
          </a:prstGeom>
        </p:spPr>
      </p:pic>
      <p:sp>
        <p:nvSpPr>
          <p:cNvPr id="13" name="Trapezoid 12"/>
          <p:cNvSpPr/>
          <p:nvPr/>
        </p:nvSpPr>
        <p:spPr>
          <a:xfrm rot="16200000">
            <a:off x="1293831" y="1923827"/>
            <a:ext cx="4447427" cy="3377485"/>
          </a:xfrm>
          <a:prstGeom prst="trapezoid">
            <a:avLst>
              <a:gd name="adj" fmla="val 57844"/>
            </a:avLst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666681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>
                <a:solidFill>
                  <a:srgbClr val="FF0000"/>
                </a:solidFill>
              </a:rPr>
              <a:t>I.1 Các điều khiển cơ bản</a:t>
            </a:r>
            <a:endParaRPr lang="en-US" sz="24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00113"/>
            <a:ext cx="8229600" cy="547687"/>
          </a:xfrm>
        </p:spPr>
        <p:txBody>
          <a:bodyPr/>
          <a:lstStyle/>
          <a:p>
            <a:r>
              <a:rPr lang="en-US" smtClean="0"/>
              <a:t>Thuộc tính Dock: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912" y="1362359"/>
            <a:ext cx="3404346" cy="23754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2554" y="1385550"/>
            <a:ext cx="2947046" cy="515747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 rot="16200000">
            <a:off x="7247355" y="4813435"/>
            <a:ext cx="106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Right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24" name="Trapezoid 23"/>
          <p:cNvSpPr/>
          <p:nvPr/>
        </p:nvSpPr>
        <p:spPr>
          <a:xfrm rot="16200000">
            <a:off x="1555465" y="2517631"/>
            <a:ext cx="4805494" cy="2602303"/>
          </a:xfrm>
          <a:custGeom>
            <a:avLst/>
            <a:gdLst>
              <a:gd name="connsiteX0" fmla="*/ 0 w 4805494"/>
              <a:gd name="connsiteY0" fmla="*/ 2615554 h 2615554"/>
              <a:gd name="connsiteX1" fmla="*/ 2018423 w 4805494"/>
              <a:gd name="connsiteY1" fmla="*/ 0 h 2615554"/>
              <a:gd name="connsiteX2" fmla="*/ 2787071 w 4805494"/>
              <a:gd name="connsiteY2" fmla="*/ 0 h 2615554"/>
              <a:gd name="connsiteX3" fmla="*/ 4805494 w 4805494"/>
              <a:gd name="connsiteY3" fmla="*/ 2615554 h 2615554"/>
              <a:gd name="connsiteX4" fmla="*/ 0 w 4805494"/>
              <a:gd name="connsiteY4" fmla="*/ 2615554 h 2615554"/>
              <a:gd name="connsiteX0" fmla="*/ 0 w 4805494"/>
              <a:gd name="connsiteY0" fmla="*/ 2615554 h 2615554"/>
              <a:gd name="connsiteX1" fmla="*/ 2018423 w 4805494"/>
              <a:gd name="connsiteY1" fmla="*/ 0 h 2615554"/>
              <a:gd name="connsiteX2" fmla="*/ 4562862 w 4805494"/>
              <a:gd name="connsiteY2" fmla="*/ 53009 h 2615554"/>
              <a:gd name="connsiteX3" fmla="*/ 4805494 w 4805494"/>
              <a:gd name="connsiteY3" fmla="*/ 2615554 h 2615554"/>
              <a:gd name="connsiteX4" fmla="*/ 0 w 4805494"/>
              <a:gd name="connsiteY4" fmla="*/ 2615554 h 2615554"/>
              <a:gd name="connsiteX0" fmla="*/ 0 w 4805494"/>
              <a:gd name="connsiteY0" fmla="*/ 2575798 h 2575798"/>
              <a:gd name="connsiteX1" fmla="*/ 4125519 w 4805494"/>
              <a:gd name="connsiteY1" fmla="*/ 0 h 2575798"/>
              <a:gd name="connsiteX2" fmla="*/ 4562862 w 4805494"/>
              <a:gd name="connsiteY2" fmla="*/ 13253 h 2575798"/>
              <a:gd name="connsiteX3" fmla="*/ 4805494 w 4805494"/>
              <a:gd name="connsiteY3" fmla="*/ 2575798 h 2575798"/>
              <a:gd name="connsiteX4" fmla="*/ 0 w 4805494"/>
              <a:gd name="connsiteY4" fmla="*/ 2575798 h 2575798"/>
              <a:gd name="connsiteX0" fmla="*/ 0 w 4805494"/>
              <a:gd name="connsiteY0" fmla="*/ 2589050 h 2589050"/>
              <a:gd name="connsiteX1" fmla="*/ 4125519 w 4805494"/>
              <a:gd name="connsiteY1" fmla="*/ 13252 h 2589050"/>
              <a:gd name="connsiteX2" fmla="*/ 4456844 w 4805494"/>
              <a:gd name="connsiteY2" fmla="*/ 0 h 2589050"/>
              <a:gd name="connsiteX3" fmla="*/ 4805494 w 4805494"/>
              <a:gd name="connsiteY3" fmla="*/ 2589050 h 2589050"/>
              <a:gd name="connsiteX4" fmla="*/ 0 w 4805494"/>
              <a:gd name="connsiteY4" fmla="*/ 2589050 h 2589050"/>
              <a:gd name="connsiteX0" fmla="*/ 0 w 4805494"/>
              <a:gd name="connsiteY0" fmla="*/ 2602303 h 2602303"/>
              <a:gd name="connsiteX1" fmla="*/ 4165276 w 4805494"/>
              <a:gd name="connsiteY1" fmla="*/ 0 h 2602303"/>
              <a:gd name="connsiteX2" fmla="*/ 4456844 w 4805494"/>
              <a:gd name="connsiteY2" fmla="*/ 13253 h 2602303"/>
              <a:gd name="connsiteX3" fmla="*/ 4805494 w 4805494"/>
              <a:gd name="connsiteY3" fmla="*/ 2602303 h 2602303"/>
              <a:gd name="connsiteX4" fmla="*/ 0 w 4805494"/>
              <a:gd name="connsiteY4" fmla="*/ 2602303 h 2602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05494" h="2602303">
                <a:moveTo>
                  <a:pt x="0" y="2602303"/>
                </a:moveTo>
                <a:lnTo>
                  <a:pt x="4165276" y="0"/>
                </a:lnTo>
                <a:lnTo>
                  <a:pt x="4456844" y="13253"/>
                </a:lnTo>
                <a:lnTo>
                  <a:pt x="4805494" y="2602303"/>
                </a:lnTo>
                <a:lnTo>
                  <a:pt x="0" y="2602303"/>
                </a:lnTo>
                <a:close/>
              </a:path>
            </a:pathLst>
          </a:custGeom>
          <a:solidFill>
            <a:schemeClr val="accent1">
              <a:alpha val="3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 rot="16200000">
            <a:off x="6028690" y="4739456"/>
            <a:ext cx="106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Left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858000" y="4924122"/>
            <a:ext cx="68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Fill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858000" y="4483488"/>
            <a:ext cx="106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Top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7500" y="5409559"/>
            <a:ext cx="106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Bottom</a:t>
            </a:r>
            <a:endParaRPr lang="en-US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247392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>
                <a:solidFill>
                  <a:srgbClr val="FF0000"/>
                </a:solidFill>
              </a:rPr>
              <a:t>I.1 Các điều khiển cơ bản</a:t>
            </a:r>
            <a:endParaRPr lang="en-US" sz="24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00113"/>
            <a:ext cx="8229600" cy="547687"/>
          </a:xfrm>
        </p:spPr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Demo</a:t>
            </a:r>
            <a:r>
              <a:rPr lang="en-US" smtClean="0"/>
              <a:t> - Thuộc tính Dock: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9" y="1424609"/>
            <a:ext cx="2951922" cy="20729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1179" y="1424609"/>
            <a:ext cx="2897021" cy="20322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130" y="4322270"/>
            <a:ext cx="2938670" cy="20724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8100" y="4322270"/>
            <a:ext cx="2970099" cy="207247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601990" y="3515380"/>
            <a:ext cx="17320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smtClean="0">
                <a:solidFill>
                  <a:srgbClr val="0070C0"/>
                </a:solidFill>
              </a:rPr>
              <a:t>TextBox</a:t>
            </a:r>
            <a:endParaRPr lang="en-US" sz="2800">
              <a:solidFill>
                <a:srgbClr val="0070C0"/>
              </a:solidFill>
            </a:endParaRPr>
          </a:p>
        </p:txBody>
      </p:sp>
      <p:sp>
        <p:nvSpPr>
          <p:cNvPr id="14" name="Striped Right Arrow 13"/>
          <p:cNvSpPr/>
          <p:nvPr/>
        </p:nvSpPr>
        <p:spPr>
          <a:xfrm rot="18920315">
            <a:off x="4486638" y="2963234"/>
            <a:ext cx="1258339" cy="483641"/>
          </a:xfrm>
          <a:prstGeom prst="stripedRightArrow">
            <a:avLst/>
          </a:prstGeom>
          <a:solidFill>
            <a:schemeClr val="accent1">
              <a:alpha val="29000"/>
            </a:schemeClr>
          </a:solidFill>
          <a:ln cap="sq">
            <a:solidFill>
              <a:schemeClr val="accent1">
                <a:shade val="50000"/>
                <a:alpha val="22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5686976" y="2009923"/>
            <a:ext cx="152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0070C0"/>
                </a:solidFill>
              </a:rPr>
              <a:t>Dock </a:t>
            </a:r>
            <a:r>
              <a:rPr lang="en-US" b="1">
                <a:solidFill>
                  <a:srgbClr val="0070C0"/>
                </a:solidFill>
              </a:rPr>
              <a:t>= Top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626813" y="2061922"/>
            <a:ext cx="1617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0070C0"/>
                </a:solidFill>
              </a:rPr>
              <a:t>Dock </a:t>
            </a:r>
            <a:r>
              <a:rPr lang="en-US" b="1">
                <a:solidFill>
                  <a:srgbClr val="0070C0"/>
                </a:solidFill>
              </a:rPr>
              <a:t>= None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57200" y="4732529"/>
            <a:ext cx="2825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0070C0"/>
                </a:solidFill>
              </a:rPr>
              <a:t>Dock </a:t>
            </a:r>
            <a:r>
              <a:rPr lang="en-US" b="1">
                <a:solidFill>
                  <a:srgbClr val="0070C0"/>
                </a:solidFill>
              </a:rPr>
              <a:t>= </a:t>
            </a:r>
            <a:r>
              <a:rPr lang="en-US" b="1" smtClean="0">
                <a:solidFill>
                  <a:srgbClr val="0070C0"/>
                </a:solidFill>
              </a:rPr>
              <a:t>Fill</a:t>
            </a:r>
          </a:p>
          <a:p>
            <a:r>
              <a:rPr lang="en-US" b="1" smtClean="0"/>
              <a:t>TextBox.Multiline </a:t>
            </a:r>
            <a:r>
              <a:rPr lang="en-US" b="1"/>
              <a:t>= True</a:t>
            </a:r>
            <a:endParaRPr lang="en-US" b="1">
              <a:solidFill>
                <a:srgbClr val="0070C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67098" y="5050271"/>
            <a:ext cx="1997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smtClean="0">
                <a:solidFill>
                  <a:srgbClr val="0070C0"/>
                </a:solidFill>
              </a:rPr>
              <a:t>Dock </a:t>
            </a:r>
            <a:r>
              <a:rPr lang="en-US" b="1">
                <a:solidFill>
                  <a:srgbClr val="0070C0"/>
                </a:solidFill>
              </a:rPr>
              <a:t>= Bottom </a:t>
            </a:r>
          </a:p>
        </p:txBody>
      </p:sp>
      <p:sp>
        <p:nvSpPr>
          <p:cNvPr id="19" name="Striped Right Arrow 18"/>
          <p:cNvSpPr/>
          <p:nvPr/>
        </p:nvSpPr>
        <p:spPr>
          <a:xfrm rot="13370622">
            <a:off x="3189532" y="2970848"/>
            <a:ext cx="1258339" cy="483641"/>
          </a:xfrm>
          <a:prstGeom prst="stripedRightArrow">
            <a:avLst/>
          </a:prstGeom>
          <a:solidFill>
            <a:schemeClr val="accent1">
              <a:alpha val="29000"/>
            </a:schemeClr>
          </a:solidFill>
          <a:ln cap="sq">
            <a:solidFill>
              <a:schemeClr val="accent1">
                <a:shade val="50000"/>
                <a:alpha val="22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triped Right Arrow 19"/>
          <p:cNvSpPr/>
          <p:nvPr/>
        </p:nvSpPr>
        <p:spPr>
          <a:xfrm rot="2774014">
            <a:off x="4400275" y="4241942"/>
            <a:ext cx="1258339" cy="483641"/>
          </a:xfrm>
          <a:prstGeom prst="stripedRightArrow">
            <a:avLst/>
          </a:prstGeom>
          <a:solidFill>
            <a:schemeClr val="accent1">
              <a:alpha val="29000"/>
            </a:schemeClr>
          </a:solidFill>
          <a:ln cap="sq">
            <a:solidFill>
              <a:schemeClr val="accent1">
                <a:shade val="50000"/>
                <a:alpha val="22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triped Right Arrow 20"/>
          <p:cNvSpPr/>
          <p:nvPr/>
        </p:nvSpPr>
        <p:spPr>
          <a:xfrm rot="7973066">
            <a:off x="3166310" y="4222351"/>
            <a:ext cx="1258339" cy="483641"/>
          </a:xfrm>
          <a:prstGeom prst="stripedRightArrow">
            <a:avLst/>
          </a:prstGeom>
          <a:solidFill>
            <a:schemeClr val="accent1">
              <a:alpha val="29000"/>
            </a:schemeClr>
          </a:solidFill>
          <a:ln cap="sq">
            <a:solidFill>
              <a:schemeClr val="accent1">
                <a:shade val="50000"/>
                <a:alpha val="22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812275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mtClean="0">
                <a:solidFill>
                  <a:srgbClr val="FF0000"/>
                </a:solidFill>
              </a:rPr>
              <a:t>I.2.1 </a:t>
            </a:r>
            <a:r>
              <a:rPr lang="en-US">
                <a:solidFill>
                  <a:srgbClr val="FF0000"/>
                </a:solidFill>
              </a:rPr>
              <a:t>Label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Label</a:t>
            </a:r>
          </a:p>
          <a:p>
            <a:r>
              <a:rPr lang="en-US" sz="2400" b="0" smtClean="0"/>
              <a:t>Trình </a:t>
            </a:r>
            <a:r>
              <a:rPr lang="en-US" sz="2400" b="0"/>
              <a:t>bày, chú giải tiêu </a:t>
            </a:r>
            <a:r>
              <a:rPr lang="en-US" sz="2400" b="0" smtClean="0"/>
              <a:t>đề </a:t>
            </a:r>
            <a:r>
              <a:rPr lang="en-US" sz="2400" b="0"/>
              <a:t>cho điều khiển khác</a:t>
            </a:r>
          </a:p>
          <a:p>
            <a:pPr lvl="1"/>
            <a:r>
              <a:rPr lang="en-US" sz="2400" smtClean="0">
                <a:solidFill>
                  <a:srgbClr val="0070C0"/>
                </a:solidFill>
              </a:rPr>
              <a:t>Có 2 </a:t>
            </a:r>
            <a:r>
              <a:rPr lang="en-US" sz="2400" b="0" smtClean="0">
                <a:solidFill>
                  <a:srgbClr val="0070C0"/>
                </a:solidFill>
              </a:rPr>
              <a:t>loại</a:t>
            </a:r>
            <a:r>
              <a:rPr lang="en-US" sz="2400" smtClean="0">
                <a:solidFill>
                  <a:srgbClr val="0070C0"/>
                </a:solidFill>
              </a:rPr>
              <a:t> </a:t>
            </a:r>
            <a:r>
              <a:rPr lang="en-US" sz="2400" b="0">
                <a:solidFill>
                  <a:srgbClr val="FF0000"/>
                </a:solidFill>
              </a:rPr>
              <a:t>Label</a:t>
            </a:r>
            <a:r>
              <a:rPr lang="en-US" sz="2400" b="0"/>
              <a:t> và </a:t>
            </a:r>
            <a:r>
              <a:rPr lang="en-US" sz="2400" b="0">
                <a:solidFill>
                  <a:srgbClr val="FF0000"/>
                </a:solidFill>
              </a:rPr>
              <a:t>LinkLabel</a:t>
            </a:r>
          </a:p>
          <a:p>
            <a:pPr lvl="1"/>
            <a:endParaRPr lang="en-US" sz="240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711" y="2286000"/>
            <a:ext cx="3586577" cy="1834356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47087"/>
              </p:ext>
            </p:extLst>
          </p:nvPr>
        </p:nvGraphicFramePr>
        <p:xfrm>
          <a:off x="699052" y="4267200"/>
          <a:ext cx="7772400" cy="2315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637"/>
                <a:gridCol w="5598763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Thuộc tính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Diễn giải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</a:t>
                      </a:r>
                      <a:endParaRPr lang="en-US" sz="1800" b="1" kern="120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 dung text hiển thị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BorderStyle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Kiểu đường viển của điều khiển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Font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Kiểu và kích thước của chữ trình bày trên điều khiển.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TextAlign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Canh lề chuỗi trình bày trên điều khiển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FlatStyle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Kiểu hiển thị điều khiển theo hệ thống hay chuẩn như đã thiết kế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827912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I.2.2 </a:t>
            </a:r>
            <a:r>
              <a:rPr lang="en-US">
                <a:solidFill>
                  <a:srgbClr val="FF0000"/>
                </a:solidFill>
              </a:rPr>
              <a:t>LinkLabel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LinkLabel</a:t>
            </a:r>
          </a:p>
          <a:p>
            <a:pPr lvl="1"/>
            <a:r>
              <a:rPr lang="en-US" sz="2400" b="0" smtClean="0"/>
              <a:t>Kích </a:t>
            </a:r>
            <a:r>
              <a:rPr lang="en-US" sz="2400" b="0"/>
              <a:t>hoạt đến địa chỉ Website hay </a:t>
            </a:r>
            <a:r>
              <a:rPr lang="en-US" sz="2400" b="0" smtClean="0"/>
              <a:t>Email</a:t>
            </a:r>
            <a:endParaRPr lang="en-US" sz="2400"/>
          </a:p>
          <a:p>
            <a:endParaRPr lang="en-US" sz="2400" smtClean="0"/>
          </a:p>
          <a:p>
            <a:endParaRPr lang="en-US" sz="2400" smtClean="0"/>
          </a:p>
          <a:p>
            <a:endParaRPr lang="en-US" sz="2400"/>
          </a:p>
          <a:p>
            <a:pPr marL="0" indent="0">
              <a:buNone/>
            </a:pPr>
            <a:endParaRPr lang="en-US" sz="2400"/>
          </a:p>
          <a:p>
            <a:pPr marL="0" indent="0">
              <a:buNone/>
            </a:pPr>
            <a:endParaRPr lang="en-US" sz="800"/>
          </a:p>
          <a:p>
            <a:r>
              <a:rPr lang="en-US" sz="2400" smtClean="0"/>
              <a:t>Sự kiện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9998453"/>
              </p:ext>
            </p:extLst>
          </p:nvPr>
        </p:nvGraphicFramePr>
        <p:xfrm>
          <a:off x="685800" y="1951799"/>
          <a:ext cx="7772400" cy="26202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637"/>
                <a:gridCol w="5598763"/>
              </a:tblGrid>
              <a:tr h="0">
                <a:tc gridSpan="2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smtClean="0">
                          <a:solidFill>
                            <a:srgbClr val="FF0000"/>
                          </a:solidFill>
                        </a:rPr>
                        <a:t>Thuộc tính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3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3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</a:t>
                      </a:r>
                      <a:endParaRPr lang="en-US" sz="1800" b="1" kern="120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 dung text hiển thị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BorderStyle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Kiểu đường viển của điều khiển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Font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Kiểu và kích thước của chữ trình bày trên điều khiển.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TextAlign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Canh lề chuỗi trình bày trên điều khiển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FlatStyle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</a:rPr>
                        <a:t>Kiểu hiển thị điều khiển theo hệ thống hay chuẩn như đã thiết kế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77706"/>
              </p:ext>
            </p:extLst>
          </p:nvPr>
        </p:nvGraphicFramePr>
        <p:xfrm>
          <a:off x="685800" y="4800600"/>
          <a:ext cx="7772400" cy="14349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637"/>
                <a:gridCol w="5598763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smtClean="0">
                          <a:effectLst/>
                        </a:rPr>
                        <a:t>Sự</a:t>
                      </a:r>
                      <a:r>
                        <a:rPr lang="en-US" sz="1600" baseline="0" smtClean="0">
                          <a:effectLst/>
                        </a:rPr>
                        <a:t> kiện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Diễn giải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LinkClick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Xảy ra khi người dùng Click trên điều khiển Link.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DoubleClick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Xảy khi khi người dùng click đúp vào điều khiển.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1160391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I.2.3 </a:t>
            </a:r>
            <a:r>
              <a:rPr lang="en-US">
                <a:solidFill>
                  <a:srgbClr val="FF0000"/>
                </a:solidFill>
              </a:rPr>
              <a:t>TextBox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TextBox</a:t>
            </a:r>
          </a:p>
          <a:p>
            <a:pPr lvl="1" algn="just"/>
            <a:r>
              <a:rPr lang="en-US" sz="2400" b="0" smtClean="0"/>
              <a:t>Cho </a:t>
            </a:r>
            <a:r>
              <a:rPr lang="en-US" sz="2400" b="0"/>
              <a:t>phép nhập dữ liệu</a:t>
            </a:r>
          </a:p>
          <a:p>
            <a:pPr lvl="1" algn="just"/>
            <a:r>
              <a:rPr lang="en-US" sz="2400" b="0" smtClean="0">
                <a:solidFill>
                  <a:srgbClr val="FF0000"/>
                </a:solidFill>
              </a:rPr>
              <a:t>Hai </a:t>
            </a:r>
            <a:r>
              <a:rPr lang="en-US" sz="2400" b="0">
                <a:solidFill>
                  <a:srgbClr val="FF0000"/>
                </a:solidFill>
              </a:rPr>
              <a:t>dạng </a:t>
            </a:r>
            <a:r>
              <a:rPr lang="en-US" sz="2400" b="0"/>
              <a:t>là </a:t>
            </a:r>
            <a:r>
              <a:rPr lang="en-US" sz="2400" b="0">
                <a:solidFill>
                  <a:srgbClr val="FF0000"/>
                </a:solidFill>
              </a:rPr>
              <a:t>TextBox</a:t>
            </a:r>
            <a:r>
              <a:rPr lang="en-US" sz="2400" b="0"/>
              <a:t> và </a:t>
            </a:r>
            <a:r>
              <a:rPr lang="en-US" sz="2400" b="0">
                <a:solidFill>
                  <a:srgbClr val="FF0000"/>
                </a:solidFill>
              </a:rPr>
              <a:t>MaskedTextBox</a:t>
            </a:r>
          </a:p>
          <a:p>
            <a:pPr lvl="1" algn="just"/>
            <a:r>
              <a:rPr lang="en-US" sz="2400" smtClean="0"/>
              <a:t>Các </a:t>
            </a:r>
            <a:r>
              <a:rPr lang="en-US" sz="2400"/>
              <a:t>hình thức nhập của TextBox </a:t>
            </a:r>
            <a:r>
              <a:rPr lang="en-US" sz="2400" smtClean="0"/>
              <a:t>là: PasswordChar và </a:t>
            </a:r>
            <a:r>
              <a:rPr lang="en-US" sz="2400"/>
              <a:t>Multiline</a:t>
            </a:r>
            <a:endParaRPr lang="en-US" sz="2400" b="0"/>
          </a:p>
          <a:p>
            <a:pPr lvl="1" algn="just"/>
            <a:r>
              <a:rPr lang="en-US" sz="2400" smtClean="0"/>
              <a:t>MaskedTextBox</a:t>
            </a:r>
            <a:r>
              <a:rPr lang="en-US" sz="2400"/>
              <a:t>: có nhiều dạng có sẵn Numeric, Phone Number, Date, Time v.v…</a:t>
            </a:r>
            <a:endParaRPr lang="en-US" sz="2400" b="0"/>
          </a:p>
          <a:p>
            <a:pPr lvl="1" algn="just"/>
            <a:r>
              <a:rPr lang="en-US" sz="2400" b="0" smtClean="0"/>
              <a:t>Lấy </a:t>
            </a:r>
            <a:r>
              <a:rPr lang="en-US" sz="2400" b="0"/>
              <a:t>nội dung </a:t>
            </a:r>
            <a:r>
              <a:rPr lang="en-US" sz="2400" b="0" smtClean="0"/>
              <a:t>nhập: </a:t>
            </a:r>
            <a:r>
              <a:rPr lang="en-US" sz="2400" b="0">
                <a:solidFill>
                  <a:srgbClr val="FF0000"/>
                </a:solidFill>
              </a:rPr>
              <a:t>[ObjectName].Text </a:t>
            </a:r>
          </a:p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09781442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I.2.3 TextBox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TextBox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675218"/>
            <a:ext cx="2895600" cy="31632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1675218"/>
            <a:ext cx="2895600" cy="48017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52027"/>
            <a:ext cx="2828504" cy="4824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8541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I.2.3 TextBox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Textbox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304178"/>
              </p:ext>
            </p:extLst>
          </p:nvPr>
        </p:nvGraphicFramePr>
        <p:xfrm>
          <a:off x="685800" y="1295400"/>
          <a:ext cx="8001000" cy="53350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7568"/>
                <a:gridCol w="5763432"/>
              </a:tblGrid>
              <a:tr h="250349">
                <a:tc gridSpan="2"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2000" smtClean="0">
                          <a:solidFill>
                            <a:srgbClr val="FF0000"/>
                          </a:solidFill>
                        </a:rPr>
                        <a:t>Thuộc tính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3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3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3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16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BorderStyle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Kiểu đường viển của điều khiển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32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CharacterCasing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Định dạng chuỗi nhập vào chuyển sang chữ Hoa (Upper), chữ thường(Lower) hay mặc định(Normal)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16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Enabled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Vô hiệu hóa hay cho phép sử dụng.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32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MaxLength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Số ký tự lớn nhất cho phép nhập, mặc định là 0 ứng với chiều dài 2 147 436 636 ký tự.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16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Multiline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Nhận giá trị True sẽ cho phép gõ nhiều dòng.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32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PasswordChar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Giá trị nhập sẽ được thay thế bằng ký tự nhập trong thuộc tính này.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32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UseSystemPasswordChar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Giá trị nhập được thay thế bằng ký tự giả lập PassWord của hệ thống.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16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ReadOnly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Nhận giá trị True thì chỉ cho phép đọc.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32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ScrollBars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Nếu thuộc tính Multiline là True thì xuất hiện thanh trượt hay không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16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TextAlign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Canh lề chuỗi trình bày trong TextBox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68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WordWrap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Tự xuống dòng khi chuỗi dài hơn kích thước điều khiển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58167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I.2.3 TextBox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/>
              <a:t>ThS. Mai Chiếm Tuấn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Textbox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942905"/>
              </p:ext>
            </p:extLst>
          </p:nvPr>
        </p:nvGraphicFramePr>
        <p:xfrm>
          <a:off x="533401" y="1524000"/>
          <a:ext cx="7924800" cy="44209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26037"/>
                <a:gridCol w="5598763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mtClean="0">
                          <a:solidFill>
                            <a:srgbClr val="FF0000"/>
                          </a:solidFill>
                        </a:rPr>
                        <a:t>Sự kiện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3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3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4248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MouseClick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Xảy ra khi người dùng click chuột lên điều khiển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MouseDoubleClick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Xảy ra khi người dùng click đúp chuột lên điều khiển.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48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TextChanged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Xảy ra khi chuỗi trên điều khiển thay đổi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EnabledChanged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Xảy ra khi thuộc tính Enabled đổi từ True sang False hay ngược lại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ReadOnlyChanged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Xảy ra khi thuộc tính ReadOnly thay đổi từ True sang False hay ngược lại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VisibleChanged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Xảy ra khi thuộc tính Visible thay đổi từ True sang False hay ngược lại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Validating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Khi mất focus thì sự kiện này phát sinh để kiểm tra dữ liệu hợp lệ.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KeyPress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Bắt sự kiện gõ phím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63738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I.2.4 MaskedTextbox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>
                <a:solidFill>
                  <a:srgbClr val="FF0000"/>
                </a:solidFill>
              </a:rPr>
              <a:t>Masked</a:t>
            </a:r>
            <a:r>
              <a:rPr lang="en-US" smtClean="0">
                <a:solidFill>
                  <a:srgbClr val="FF0000"/>
                </a:solidFill>
              </a:rPr>
              <a:t>Textbox</a:t>
            </a:r>
          </a:p>
          <a:p>
            <a:pPr lvl="1"/>
            <a:r>
              <a:rPr lang="en-US" sz="2400" b="0"/>
              <a:t>Cho phép khai báo cú pháp để chấp nhận hay từ chối nhập </a:t>
            </a:r>
            <a:r>
              <a:rPr lang="en-US" sz="2400" b="0" smtClean="0"/>
              <a:t>dữ liệu.</a:t>
            </a:r>
            <a:endParaRPr lang="en-US" sz="2400" smtClean="0">
              <a:solidFill>
                <a:srgbClr val="FF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678658"/>
              </p:ext>
            </p:extLst>
          </p:nvPr>
        </p:nvGraphicFramePr>
        <p:xfrm>
          <a:off x="685800" y="2286000"/>
          <a:ext cx="7772400" cy="3911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637"/>
                <a:gridCol w="5598763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mtClean="0">
                          <a:solidFill>
                            <a:srgbClr val="FF0000"/>
                          </a:solidFill>
                        </a:rPr>
                        <a:t>Thuộc tính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AsciiOnly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Chỉ cho nhập chuỗi Ascii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BeepOnError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Phát ra tiếng Beep khi chuỗi nhập vào </a:t>
                      </a: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không hợp </a:t>
                      </a: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lệ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InsertKeyMode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Chuỗi nhập vào ở chế độ chèn hay ghi đè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Mask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Khai báo định dạng chuỗi nhập vào, có </a:t>
                      </a: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thể chọn </a:t>
                      </a: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1 trong các kiểu định dạng có trong </a:t>
                      </a: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Input Mask </a:t>
                      </a: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hay tự định nghĩa dạng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PrompChar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Ký tự nhắc nhở người sử dụng khi nhập </a:t>
                      </a: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chuỗi vào </a:t>
                      </a: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điều khiển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70190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I.2.4 MaskedTextbox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MaskedTextbox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513053"/>
              </p:ext>
            </p:extLst>
          </p:nvPr>
        </p:nvGraphicFramePr>
        <p:xfrm>
          <a:off x="685800" y="1524000"/>
          <a:ext cx="7772400" cy="43424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6400"/>
                <a:gridCol w="6096000"/>
              </a:tblGrid>
              <a:tr h="381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smtClean="0">
                          <a:solidFill>
                            <a:srgbClr val="FF0000"/>
                          </a:solidFill>
                        </a:rPr>
                        <a:t>MaskEditBox -Thiết lập giá trị Mask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0</a:t>
                      </a:r>
                      <a:endParaRPr lang="en-US" sz="24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Số. Yêu cầu bắt buộc phải nhập số từ 0-9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9</a:t>
                      </a:r>
                      <a:endParaRPr lang="en-US" sz="24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Số hoặc khoảng trắng (Optional)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0" i="0" u="none" strike="noStrike" kern="1200" baseline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#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Số hoặc khoảng trắng (Optional). Có thể nhập dấu + hoặc -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400" b="0" i="0" u="none" strike="noStrike" kern="1200" baseline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en-US" sz="24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Kí tự [a..z] hoặc [A..Z] (Bắt buộc)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?</a:t>
                      </a:r>
                      <a:endParaRPr lang="en-US" sz="24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Kí tự [a..z] hoặc [A..Z] (Không bắt buộc)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,</a:t>
                      </a:r>
                      <a:endParaRPr lang="en-US" sz="24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vi-VN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Đơn vị phần ngàn (1,234)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.</a:t>
                      </a:r>
                      <a:endParaRPr lang="en-US" sz="24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vi-VN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Đơn vị phần lẻ (0.32) 	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95792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I.2.4 MaskedTextbox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MaskedTextbox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799" y="2133600"/>
            <a:ext cx="3124200" cy="3597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334604"/>
            <a:ext cx="5199804" cy="30849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3293" y="4480220"/>
            <a:ext cx="3048418" cy="2072980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18269697">
            <a:off x="3032278" y="3047292"/>
            <a:ext cx="867404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3088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I.2.4 </a:t>
            </a:r>
            <a:r>
              <a:rPr lang="en-US" smtClean="0">
                <a:solidFill>
                  <a:srgbClr val="FF0000"/>
                </a:solidFill>
              </a:rPr>
              <a:t>RichTextbox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958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smtClean="0"/>
              <a:t>Thuộc tính</a:t>
            </a:r>
            <a:endParaRPr lang="en-US" sz="2400"/>
          </a:p>
          <a:p>
            <a:pPr lvl="1">
              <a:lnSpc>
                <a:spcPct val="90000"/>
              </a:lnSpc>
            </a:pPr>
            <a:r>
              <a:rPr lang="en-US" sz="2400"/>
              <a:t>Text: string – Văn bản trong RichTextBox 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Rtf: string – Code của văn bản 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SelectionText, SelectionRtf: string – Một phần văn bản hay code của văn bản được chọn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SelectionColor, SelectionBackColor : Color văn bản được chọn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SelectionFont: Font – font của văn bản được chọn</a:t>
            </a:r>
          </a:p>
          <a:p>
            <a:pPr lvl="1">
              <a:lnSpc>
                <a:spcPct val="90000"/>
              </a:lnSpc>
            </a:pPr>
            <a:endParaRPr lang="en-US" sz="2400"/>
          </a:p>
          <a:p>
            <a:pPr lvl="1">
              <a:lnSpc>
                <a:spcPct val="90000"/>
              </a:lnSpc>
            </a:pPr>
            <a:r>
              <a:rPr lang="en-US" sz="2400"/>
              <a:t>RedoActionName – Lấy tên action khi phương thức Redo() gọi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UndoActionName – Lấy tên action khi phương thức Undo() gọi</a:t>
            </a:r>
          </a:p>
          <a:p>
            <a:pPr lvl="1">
              <a:lnSpc>
                <a:spcPct val="90000"/>
              </a:lnSpc>
            </a:pPr>
            <a:r>
              <a:rPr lang="en-US" sz="2400"/>
              <a:t>ZoomFactor – Mức zoom</a:t>
            </a:r>
          </a:p>
          <a:p>
            <a:endParaRPr lang="en-US" sz="240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3602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I.2.4 </a:t>
            </a:r>
            <a:r>
              <a:rPr lang="en-US" smtClean="0">
                <a:solidFill>
                  <a:srgbClr val="FF0000"/>
                </a:solidFill>
              </a:rPr>
              <a:t>RichTextbox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958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smtClean="0"/>
              <a:t>Phương thức(Methods)</a:t>
            </a:r>
            <a:endParaRPr lang="en-US" sz="2400"/>
          </a:p>
          <a:p>
            <a:pPr lvl="1">
              <a:lnSpc>
                <a:spcPct val="80000"/>
              </a:lnSpc>
            </a:pPr>
            <a:r>
              <a:rPr lang="en-US" sz="2400"/>
              <a:t>void LoadFile(string path)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void SaveFile(string path)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void Redo()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void Undo()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void Copy() 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void Cut()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void Paste()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void Clear() – Xóa tất cả các text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void SelectAll() – Chọn tất cả các text</a:t>
            </a:r>
          </a:p>
          <a:p>
            <a:pPr lvl="1">
              <a:lnSpc>
                <a:spcPct val="80000"/>
              </a:lnSpc>
            </a:pPr>
            <a:r>
              <a:rPr lang="en-US" sz="2400"/>
              <a:t>int Find(string string str)</a:t>
            </a:r>
          </a:p>
          <a:p>
            <a:pPr lvl="1">
              <a:lnSpc>
                <a:spcPct val="80000"/>
              </a:lnSpc>
            </a:pPr>
            <a:endParaRPr lang="en-US" sz="2400"/>
          </a:p>
          <a:p>
            <a:pPr>
              <a:lnSpc>
                <a:spcPct val="80000"/>
              </a:lnSpc>
            </a:pPr>
            <a:r>
              <a:rPr lang="en-US" sz="2400" smtClean="0"/>
              <a:t>Sự kiện (Events)</a:t>
            </a:r>
            <a:endParaRPr lang="en-US" sz="2400"/>
          </a:p>
          <a:p>
            <a:pPr lvl="1">
              <a:lnSpc>
                <a:spcPct val="80000"/>
              </a:lnSpc>
            </a:pPr>
            <a:r>
              <a:rPr lang="en-US" sz="2400"/>
              <a:t>LinkClicked, SelectionChanged </a:t>
            </a:r>
          </a:p>
        </p:txBody>
      </p:sp>
    </p:spTree>
    <p:extLst>
      <p:ext uri="{BB962C8B-B14F-4D97-AF65-F5344CB8AC3E}">
        <p14:creationId xmlns:p14="http://schemas.microsoft.com/office/powerpoint/2010/main" val="6443745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I.2.4 ErrProvider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8910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ErrProvider</a:t>
            </a:r>
          </a:p>
          <a:p>
            <a:pPr lvl="1"/>
            <a:r>
              <a:rPr lang="en-US" sz="2400" smtClean="0"/>
              <a:t>Hỗ trợ thông báo lỗi cho các Control khác.</a:t>
            </a:r>
          </a:p>
          <a:p>
            <a:pPr lvl="1"/>
            <a:r>
              <a:rPr lang="en-US" sz="2400" smtClean="0"/>
              <a:t>Thường dùng với các Control nhập dữ liệu.</a:t>
            </a:r>
          </a:p>
          <a:p>
            <a:pPr lvl="1"/>
            <a:r>
              <a:rPr lang="en-US" sz="2400" smtClean="0"/>
              <a:t>Là </a:t>
            </a:r>
            <a:r>
              <a:rPr lang="en-US" sz="2400"/>
              <a:t>Control </a:t>
            </a:r>
            <a:r>
              <a:rPr lang="en-US" sz="2400" smtClean="0"/>
              <a:t>ẩn.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9975" y="2209800"/>
            <a:ext cx="5076825" cy="2571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335" y="4794250"/>
            <a:ext cx="7647430" cy="1060105"/>
          </a:xfrm>
          <a:prstGeom prst="rect">
            <a:avLst/>
          </a:prstGeom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600200" y="3297237"/>
            <a:ext cx="18811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Icon hiển thị lỗi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200400" y="3495674"/>
            <a:ext cx="3962400" cy="3143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096963" y="3694112"/>
            <a:ext cx="26066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Di chuyển chuột vào icon, tooltip xuất hiện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226284" y="3940968"/>
            <a:ext cx="3936516" cy="1785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4294" y="2722112"/>
            <a:ext cx="1019175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979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I.2.5 </a:t>
            </a:r>
            <a:r>
              <a:rPr lang="en-US">
                <a:solidFill>
                  <a:srgbClr val="FF0000"/>
                </a:solidFill>
              </a:rPr>
              <a:t>Button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Button</a:t>
            </a:r>
          </a:p>
          <a:p>
            <a:pPr lvl="1"/>
            <a:r>
              <a:rPr lang="en-US" sz="2400" b="0" smtClean="0"/>
              <a:t>Dùng </a:t>
            </a:r>
            <a:r>
              <a:rPr lang="en-US" sz="2400" b="0"/>
              <a:t>chuột nhấn để thao </a:t>
            </a:r>
            <a:r>
              <a:rPr lang="en-US" sz="2400" b="0" smtClean="0"/>
              <a:t>tác</a:t>
            </a:r>
            <a:endParaRPr lang="en-US" sz="2400" b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145208"/>
              </p:ext>
            </p:extLst>
          </p:nvPr>
        </p:nvGraphicFramePr>
        <p:xfrm>
          <a:off x="685800" y="1905000"/>
          <a:ext cx="7808843" cy="32284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1418"/>
                <a:gridCol w="6287425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>
                          <a:solidFill>
                            <a:srgbClr val="FF0000"/>
                          </a:solidFill>
                        </a:rPr>
                        <a:t>Thuộc tính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Text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Chuỗi</a:t>
                      </a:r>
                      <a:r>
                        <a:rPr lang="en-US" sz="1800" baseline="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hiển thị trên Button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FlatStyle</a:t>
                      </a:r>
                      <a:endParaRPr lang="en-US" sz="1800" b="1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vi-VN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Kiểu đường viền của điều khiển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Image</a:t>
                      </a:r>
                      <a:endParaRPr lang="en-US" sz="1800" b="1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Chọn Image để trình bày trên điều khiển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TextAlign</a:t>
                      </a:r>
                      <a:endParaRPr lang="en-US" sz="1800" b="1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Canh lề chuỗi trình bày trên điều khiển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ImageList</a:t>
                      </a:r>
                      <a:endParaRPr lang="en-US" sz="1800" b="1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Chọn danh sách ảnh cho điều khiển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ImageKey</a:t>
                      </a:r>
                      <a:endParaRPr lang="en-US" sz="1800" b="1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vi-VN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Chọn ảnh tương ứng cho Button từ ImageList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ImageAlign</a:t>
                      </a:r>
                      <a:endParaRPr lang="en-US" sz="1800" b="1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Căn lề ảnh trên Button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Sự</a:t>
                      </a:r>
                      <a:r>
                        <a:rPr lang="en-US" sz="1800" baseline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kiện (Event) thường dung </a:t>
                      </a:r>
                      <a:endParaRPr lang="en-US" sz="18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Click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Kích</a:t>
                      </a:r>
                      <a:r>
                        <a:rPr lang="en-US" sz="1800" baseline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hoạt khi user nhấn vào Button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484700"/>
            <a:ext cx="2184879" cy="9146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0575" y="5472000"/>
            <a:ext cx="2134068" cy="9146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2702" y="5525865"/>
            <a:ext cx="2225850" cy="8068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3705" y="1363902"/>
            <a:ext cx="2337312" cy="201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3559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I.2.6 Demo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Demo: Label, TextBox, Button</a:t>
            </a:r>
          </a:p>
        </p:txBody>
      </p:sp>
      <p:pic>
        <p:nvPicPr>
          <p:cNvPr id="11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762000" y="1600200"/>
            <a:ext cx="7543800" cy="20887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3962400"/>
            <a:ext cx="7969937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2175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I.2.7 </a:t>
            </a:r>
            <a:r>
              <a:rPr lang="en-US">
                <a:solidFill>
                  <a:srgbClr val="FF0000"/>
                </a:solidFill>
              </a:rPr>
              <a:t>CheckBox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>
                <a:solidFill>
                  <a:srgbClr val="FF0000"/>
                </a:solidFill>
              </a:rPr>
              <a:t>CheckBox</a:t>
            </a:r>
            <a:endParaRPr lang="en-US" smtClean="0">
              <a:solidFill>
                <a:srgbClr val="FF0000"/>
              </a:solidFill>
            </a:endParaRPr>
          </a:p>
          <a:p>
            <a:pPr lvl="1"/>
            <a:r>
              <a:rPr lang="en-US" sz="2400" b="0"/>
              <a:t>Cho </a:t>
            </a:r>
            <a:r>
              <a:rPr lang="vi-VN" sz="2400" b="0" smtClean="0"/>
              <a:t>phép </a:t>
            </a:r>
            <a:r>
              <a:rPr lang="vi-VN" sz="2400" b="0"/>
              <a:t>người sử dụng có thể chọn một trong 2</a:t>
            </a:r>
            <a:r>
              <a:rPr lang="en-US" sz="2400" b="0"/>
              <a:t> </a:t>
            </a:r>
            <a:r>
              <a:rPr lang="es-ES" sz="2400" b="0"/>
              <a:t>giá trị true/false hay yes/no</a:t>
            </a:r>
            <a:r>
              <a:rPr lang="es-ES" sz="2400" b="0" smtClean="0"/>
              <a:t>.</a:t>
            </a:r>
            <a:endParaRPr lang="en-US" sz="2400" b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066629"/>
              </p:ext>
            </p:extLst>
          </p:nvPr>
        </p:nvGraphicFramePr>
        <p:xfrm>
          <a:off x="685800" y="2286000"/>
          <a:ext cx="7772400" cy="35219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637"/>
                <a:gridCol w="5598763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>
                          <a:solidFill>
                            <a:srgbClr val="FF0000"/>
                          </a:solidFill>
                        </a:rPr>
                        <a:t>Thuộc tính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Text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Chuỗi hiển thị trên CheckBox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Appearance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Hình dạng của điều khiển CheckBox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Checked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Trạng thái chọn (true) hay không chọn (false)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CheckState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Trạng thái của điều khiển: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- Checked: chọn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- Unchecked: không chọn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- Indeterminate: vô định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ThreeState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Cho phép hay không cho phép 3 trạng thái.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 kiện thường dùng</a:t>
                      </a:r>
                      <a:endParaRPr lang="en-US" sz="1800" b="1" kern="120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CheckedChanged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Khi người dùng thay đổi lựa chọn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55744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I.2.8 </a:t>
            </a:r>
            <a:r>
              <a:rPr lang="en-US">
                <a:solidFill>
                  <a:srgbClr val="FF0000"/>
                </a:solidFill>
              </a:rPr>
              <a:t>CheckBox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>
                <a:solidFill>
                  <a:srgbClr val="FF0000"/>
                </a:solidFill>
              </a:rPr>
              <a:t>CheckBox</a:t>
            </a:r>
            <a:endParaRPr lang="en-US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smtClean="0">
                <a:solidFill>
                  <a:srgbClr val="FF0000"/>
                </a:solidFill>
              </a:rPr>
              <a:t>Demo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910438"/>
            <a:ext cx="3333750" cy="3057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4574936"/>
            <a:ext cx="2486025" cy="1895475"/>
          </a:xfrm>
          <a:prstGeom prst="rect">
            <a:avLst/>
          </a:prstGeom>
        </p:spPr>
      </p:pic>
      <p:sp>
        <p:nvSpPr>
          <p:cNvPr id="11" name="Curved Up Arrow 10"/>
          <p:cNvSpPr/>
          <p:nvPr/>
        </p:nvSpPr>
        <p:spPr>
          <a:xfrm rot="2169118">
            <a:off x="885786" y="5295070"/>
            <a:ext cx="2019379" cy="84823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2351" y="1295400"/>
            <a:ext cx="5581650" cy="326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480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I.2.9 </a:t>
            </a:r>
            <a:r>
              <a:rPr lang="en-US">
                <a:solidFill>
                  <a:srgbClr val="FF0000"/>
                </a:solidFill>
              </a:rPr>
              <a:t>RadioButton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RadioButton</a:t>
            </a:r>
          </a:p>
          <a:p>
            <a:pPr lvl="1" algn="just"/>
            <a:r>
              <a:rPr lang="en-US" sz="2400" smtClean="0"/>
              <a:t>Các </a:t>
            </a:r>
            <a:r>
              <a:rPr lang="en-US" sz="2400"/>
              <a:t>radio </a:t>
            </a:r>
            <a:r>
              <a:rPr lang="en-US" sz="2400" smtClean="0"/>
              <a:t>button </a:t>
            </a:r>
            <a:r>
              <a:rPr lang="en-US" sz="2400"/>
              <a:t>trong cùng nhóm chỉ có một radio </a:t>
            </a:r>
            <a:r>
              <a:rPr lang="en-US" sz="2400" smtClean="0"/>
              <a:t>button </a:t>
            </a:r>
            <a:r>
              <a:rPr lang="en-US" sz="2400"/>
              <a:t>được check tại một thời </a:t>
            </a:r>
            <a:r>
              <a:rPr lang="en-US" sz="2400" smtClean="0"/>
              <a:t>điểm.</a:t>
            </a:r>
          </a:p>
          <a:p>
            <a:pPr lvl="1" algn="just"/>
            <a:r>
              <a:rPr lang="en-US" sz="2400"/>
              <a:t>Một nhóm: Các radio button được đặt trong cùng container – thường là panel hay group </a:t>
            </a:r>
            <a:r>
              <a:rPr lang="en-US" sz="2400" smtClean="0"/>
              <a:t>box.</a:t>
            </a:r>
            <a:endParaRPr lang="en-US" sz="2400"/>
          </a:p>
          <a:p>
            <a:pPr lvl="1"/>
            <a:endParaRPr lang="en-US" sz="2400" b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611363"/>
              </p:ext>
            </p:extLst>
          </p:nvPr>
        </p:nvGraphicFramePr>
        <p:xfrm>
          <a:off x="685800" y="2971800"/>
          <a:ext cx="7772400" cy="20544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637"/>
                <a:gridCol w="5598763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>
                          <a:solidFill>
                            <a:srgbClr val="FF0000"/>
                          </a:solidFill>
                        </a:rPr>
                        <a:t>Thuộc tính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Text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Chuỗi hiển thị trên </a:t>
                      </a: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RadioButton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Appearance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Hình dạng của điều khiển </a:t>
                      </a: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RadioButton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Checked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Trạng thái chọn (true) hay không chọn (false)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 kiện thường dùng</a:t>
                      </a:r>
                      <a:endParaRPr lang="en-US" sz="1800" b="1" kern="120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CheckedChanged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Khi người dùng thay đổi lựa chọn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5133975"/>
            <a:ext cx="2047875" cy="12668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5257800"/>
            <a:ext cx="193357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0231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I.2.10 </a:t>
            </a:r>
            <a:r>
              <a:rPr lang="en-US">
                <a:solidFill>
                  <a:srgbClr val="FF0000"/>
                </a:solidFill>
              </a:rPr>
              <a:t>GroupBox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GroupBox</a:t>
            </a:r>
          </a:p>
          <a:p>
            <a:pPr lvl="1" algn="just"/>
            <a:r>
              <a:rPr lang="en-US" sz="2400" b="0" smtClean="0"/>
              <a:t>Hiển </a:t>
            </a:r>
            <a:r>
              <a:rPr lang="en-US" sz="2400" b="0"/>
              <a:t>thị một khung bao quanh một nhóm </a:t>
            </a:r>
            <a:r>
              <a:rPr lang="en-US" sz="2400" b="0" smtClean="0"/>
              <a:t>control (thuộc tính Text hiển thị tiêu đề)</a:t>
            </a:r>
            <a:endParaRPr lang="en-US" sz="2400" b="0"/>
          </a:p>
          <a:p>
            <a:pPr lvl="1" algn="just"/>
            <a:r>
              <a:rPr lang="en-US" sz="2400"/>
              <a:t>Khi xóa một GroupBox thì các control chứa trong nó bị xóa </a:t>
            </a:r>
            <a:r>
              <a:rPr lang="en-US" sz="2400" smtClean="0"/>
              <a:t>theo.</a:t>
            </a:r>
            <a:endParaRPr lang="en-US" sz="2400"/>
          </a:p>
          <a:p>
            <a:pPr lvl="1" algn="just"/>
            <a:r>
              <a:rPr lang="en-US" sz="2400" smtClean="0"/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5495933"/>
              </p:ext>
            </p:extLst>
          </p:nvPr>
        </p:nvGraphicFramePr>
        <p:xfrm>
          <a:off x="685800" y="2971800"/>
          <a:ext cx="7772400" cy="11739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637"/>
                <a:gridCol w="5598763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>
                          <a:solidFill>
                            <a:srgbClr val="FF0000"/>
                          </a:solidFill>
                        </a:rPr>
                        <a:t>Thuộc tính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Text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Chuỗi hiển thị trên </a:t>
                      </a: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GroupBox</a:t>
                      </a:r>
                      <a:endParaRPr lang="en-US" sz="1800" kern="120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Controls</a:t>
                      </a:r>
                      <a:endParaRPr lang="en-US" sz="180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Danh sách control chứa trong GroupBox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4524375"/>
            <a:ext cx="2047875" cy="12668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4724400"/>
            <a:ext cx="1933575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0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I.2.11 </a:t>
            </a:r>
            <a:r>
              <a:rPr lang="en-US">
                <a:solidFill>
                  <a:srgbClr val="FF0000"/>
                </a:solidFill>
              </a:rPr>
              <a:t>PictureBox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23913"/>
            <a:ext cx="8229600" cy="471487"/>
          </a:xfrm>
        </p:spPr>
        <p:txBody>
          <a:bodyPr/>
          <a:lstStyle/>
          <a:p>
            <a:r>
              <a:rPr lang="en-US" smtClean="0"/>
              <a:t>Điều khiển </a:t>
            </a:r>
            <a:r>
              <a:rPr lang="en-US" smtClean="0">
                <a:solidFill>
                  <a:srgbClr val="FF0000"/>
                </a:solidFill>
              </a:rPr>
              <a:t>PictureBox</a:t>
            </a:r>
            <a:endParaRPr lang="en-US">
              <a:solidFill>
                <a:srgbClr val="FF0000"/>
              </a:solidFill>
            </a:endParaRPr>
          </a:p>
          <a:p>
            <a:pPr lvl="1" algn="just"/>
            <a:r>
              <a:rPr lang="en-US" sz="2400" b="0" smtClean="0"/>
              <a:t>Sử </a:t>
            </a:r>
            <a:r>
              <a:rPr lang="en-US" sz="2400" b="0"/>
              <a:t>dụng để hiển thị ảnh dạng bitmap, metafile, icon, JPEG, GIF.</a:t>
            </a:r>
          </a:p>
          <a:p>
            <a:pPr lvl="1"/>
            <a:r>
              <a:rPr lang="en-US" sz="2400" b="0">
                <a:latin typeface="Arial" panose="020B0604020202020204" pitchFamily="34" charset="0"/>
              </a:rPr>
              <a:t>Sử dụng thuộc tính Image để thiết lập ảnh lúc design hoặc runtime</a:t>
            </a:r>
            <a:r>
              <a:rPr lang="en-US" sz="2400" b="0" smtClean="0">
                <a:latin typeface="Arial" panose="020B0604020202020204" pitchFamily="34" charset="0"/>
              </a:rPr>
              <a:t>.</a:t>
            </a:r>
            <a:endParaRPr lang="en-US" sz="2400" b="0">
              <a:latin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313417"/>
              </p:ext>
            </p:extLst>
          </p:nvPr>
        </p:nvGraphicFramePr>
        <p:xfrm>
          <a:off x="685800" y="2971800"/>
          <a:ext cx="7772400" cy="22329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637"/>
                <a:gridCol w="5598763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>
                          <a:solidFill>
                            <a:srgbClr val="FF0000"/>
                          </a:solidFill>
                        </a:rPr>
                        <a:t>Thuộc tính thường dung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Thuộc tính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chemeClr val="bg1"/>
                          </a:solidFill>
                          <a:effectLst/>
                        </a:rPr>
                        <a:t>Diễn giải</a:t>
                      </a:r>
                      <a:endParaRPr lang="en-US" sz="18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Image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Ảnh cần hiển thị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1800" b="1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SizeMode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Normal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StretchImage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AutoSize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CenterImage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kern="1200" smtClean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+mn-cs"/>
                        </a:rPr>
                        <a:t>Zoom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46724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I.3 Ứng dụng Demo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487"/>
          </a:xfrm>
        </p:spPr>
        <p:txBody>
          <a:bodyPr/>
          <a:lstStyle/>
          <a:p>
            <a:r>
              <a:rPr lang="en-US" sz="2400" b="0" smtClean="0"/>
              <a:t>Demo Lab 05</a:t>
            </a:r>
            <a:endParaRPr lang="en-US" sz="2400" b="0"/>
          </a:p>
        </p:txBody>
      </p:sp>
    </p:spTree>
    <p:extLst>
      <p:ext uri="{BB962C8B-B14F-4D97-AF65-F5344CB8AC3E}">
        <p14:creationId xmlns:p14="http://schemas.microsoft.com/office/powerpoint/2010/main" val="26314008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I.4 Bài tập thực hành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b="1" i="1" smtClean="0"/>
              <a:t>ThS. Mai Chiếm Tuấn</a:t>
            </a:r>
            <a:endParaRPr lang="en-US" b="1" i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E7463-72C5-4BA8-A225-D879E7466B49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48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0"/>
              <a:t>Làm lại các bài </a:t>
            </a:r>
            <a:r>
              <a:rPr lang="en-US" b="0" smtClean="0"/>
              <a:t>Demo </a:t>
            </a:r>
            <a:r>
              <a:rPr lang="en-US" b="0"/>
              <a:t>trong Slide</a:t>
            </a:r>
            <a:r>
              <a:rPr lang="en-US" b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0" smtClean="0"/>
              <a:t>Làm bài tập thực hành chương 1</a:t>
            </a:r>
            <a:endParaRPr lang="en-US" b="0"/>
          </a:p>
        </p:txBody>
      </p:sp>
    </p:spTree>
    <p:extLst>
      <p:ext uri="{BB962C8B-B14F-4D97-AF65-F5344CB8AC3E}">
        <p14:creationId xmlns:p14="http://schemas.microsoft.com/office/powerpoint/2010/main" val="14186316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5BAC2B8-D350-4AFF-947E-A2D5391CBBB1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4" name="WordArt 5"/>
          <p:cNvSpPr>
            <a:spLocks noChangeArrowheads="1" noChangeShapeType="1" noTextEdit="1"/>
          </p:cNvSpPr>
          <p:nvPr/>
        </p:nvSpPr>
        <p:spPr bwMode="gray">
          <a:xfrm>
            <a:off x="1981200" y="2819400"/>
            <a:ext cx="5327650" cy="1143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smtClean="0">
                <a:ln w="3810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cs typeface="Arial" panose="020B0604020202020204" pitchFamily="34" charset="0"/>
              </a:rPr>
              <a:t>Q &amp; A?</a:t>
            </a:r>
            <a:endParaRPr lang="en-US" sz="3600" b="1" kern="10">
              <a:ln w="38100">
                <a:solidFill>
                  <a:srgbClr val="FFFFFF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6903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sample">
  <a:themeElements>
    <a:clrScheme name="sample 3">
      <a:dk1>
        <a:srgbClr val="2B166E"/>
      </a:dk1>
      <a:lt1>
        <a:srgbClr val="FFFFFF"/>
      </a:lt1>
      <a:dk2>
        <a:srgbClr val="1640B6"/>
      </a:dk2>
      <a:lt2>
        <a:srgbClr val="B2B2B2"/>
      </a:lt2>
      <a:accent1>
        <a:srgbClr val="48BDEC"/>
      </a:accent1>
      <a:accent2>
        <a:srgbClr val="EB984D"/>
      </a:accent2>
      <a:accent3>
        <a:srgbClr val="FFFFFF"/>
      </a:accent3>
      <a:accent4>
        <a:srgbClr val="23115D"/>
      </a:accent4>
      <a:accent5>
        <a:srgbClr val="B1DBF4"/>
      </a:accent5>
      <a:accent6>
        <a:srgbClr val="D58945"/>
      </a:accent6>
      <a:hlink>
        <a:srgbClr val="339966"/>
      </a:hlink>
      <a:folHlink>
        <a:srgbClr val="7E88E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ample 1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CCC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5095D"/>
        </a:dk1>
        <a:lt1>
          <a:srgbClr val="FFFFFF"/>
        </a:lt1>
        <a:dk2>
          <a:srgbClr val="A1537C"/>
        </a:dk2>
        <a:lt2>
          <a:srgbClr val="B2B2B2"/>
        </a:lt2>
        <a:accent1>
          <a:srgbClr val="AF8ADC"/>
        </a:accent1>
        <a:accent2>
          <a:srgbClr val="60A065"/>
        </a:accent2>
        <a:accent3>
          <a:srgbClr val="FFFFFF"/>
        </a:accent3>
        <a:accent4>
          <a:srgbClr val="1E064E"/>
        </a:accent4>
        <a:accent5>
          <a:srgbClr val="D4C4EB"/>
        </a:accent5>
        <a:accent6>
          <a:srgbClr val="56915B"/>
        </a:accent6>
        <a:hlink>
          <a:srgbClr val="8DAED9"/>
        </a:hlink>
        <a:folHlink>
          <a:srgbClr val="5974C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B984D"/>
        </a:accent2>
        <a:accent3>
          <a:srgbClr val="FFFFFF"/>
        </a:accent3>
        <a:accent4>
          <a:srgbClr val="23115D"/>
        </a:accent4>
        <a:accent5>
          <a:srgbClr val="B1DBF4"/>
        </a:accent5>
        <a:accent6>
          <a:srgbClr val="D58945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cdb2004120l</Template>
  <TotalTime>4820</TotalTime>
  <Words>2095</Words>
  <Application>Microsoft Office PowerPoint</Application>
  <PresentationFormat>On-screen Show (4:3)</PresentationFormat>
  <Paragraphs>425</Paragraphs>
  <Slides>33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Times New Roman</vt:lpstr>
      <vt:lpstr>Verdana</vt:lpstr>
      <vt:lpstr>Wingdings</vt:lpstr>
      <vt:lpstr>sample</vt:lpstr>
      <vt:lpstr>Chương I:  CÁC ĐIỀU KHIỂN  CƠ BẢN</vt:lpstr>
      <vt:lpstr>Chương I: CÁC ĐIỀU KHIỂN CƠ BẢN</vt:lpstr>
      <vt:lpstr>I.1 Các điều khiển (Control) cơ bản</vt:lpstr>
      <vt:lpstr>I.1 Các điều khiển cơ bản</vt:lpstr>
      <vt:lpstr>I.1 Các điều khiển cơ bản</vt:lpstr>
      <vt:lpstr>I.1 Các điều khiển cơ bản</vt:lpstr>
      <vt:lpstr>I.1 Các điều khiển cơ bản</vt:lpstr>
      <vt:lpstr>I.1 Các điều khiển cơ bản</vt:lpstr>
      <vt:lpstr>I.1 Các điều khiển cơ bản</vt:lpstr>
      <vt:lpstr>I.1 Các điều khiển cơ bản</vt:lpstr>
      <vt:lpstr>I.1 Các điều khiển cơ bản</vt:lpstr>
      <vt:lpstr>I.2.1 Label</vt:lpstr>
      <vt:lpstr>I.2.2 LinkLabel</vt:lpstr>
      <vt:lpstr>I.2.3 TextBox</vt:lpstr>
      <vt:lpstr>I.2.3 TextBox</vt:lpstr>
      <vt:lpstr>I.2.3 TextBox</vt:lpstr>
      <vt:lpstr>I.2.3 TextBox</vt:lpstr>
      <vt:lpstr>I.2.4 MaskedTextbox</vt:lpstr>
      <vt:lpstr>I.2.4 MaskedTextbox</vt:lpstr>
      <vt:lpstr>I.2.4 MaskedTextbox</vt:lpstr>
      <vt:lpstr>I.2.4 RichTextbox</vt:lpstr>
      <vt:lpstr>I.2.4 RichTextbox</vt:lpstr>
      <vt:lpstr>I.2.4 ErrProvider</vt:lpstr>
      <vt:lpstr>I.2.5 Button</vt:lpstr>
      <vt:lpstr>I.2.6 Demo</vt:lpstr>
      <vt:lpstr>I.2.7 CheckBox</vt:lpstr>
      <vt:lpstr>I.2.8 CheckBox</vt:lpstr>
      <vt:lpstr>I.2.9 RadioButton</vt:lpstr>
      <vt:lpstr>I.2.10 GroupBox</vt:lpstr>
      <vt:lpstr>I.2.11 PictureBox</vt:lpstr>
      <vt:lpstr>I.3 Ứng dụng Demo</vt:lpstr>
      <vt:lpstr>I.4 Bài tập thực hành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MCT</dc:creator>
  <cp:lastModifiedBy>MCT</cp:lastModifiedBy>
  <cp:revision>353</cp:revision>
  <dcterms:created xsi:type="dcterms:W3CDTF">2015-07-12T04:48:02Z</dcterms:created>
  <dcterms:modified xsi:type="dcterms:W3CDTF">2017-02-22T03:30:58Z</dcterms:modified>
</cp:coreProperties>
</file>